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4"/>
  </p:notesMasterIdLst>
  <p:sldIdLst>
    <p:sldId id="372" r:id="rId2"/>
    <p:sldId id="490" r:id="rId3"/>
    <p:sldId id="472" r:id="rId4"/>
    <p:sldId id="493" r:id="rId5"/>
    <p:sldId id="473" r:id="rId6"/>
    <p:sldId id="494" r:id="rId7"/>
    <p:sldId id="474" r:id="rId8"/>
    <p:sldId id="475" r:id="rId9"/>
    <p:sldId id="491" r:id="rId10"/>
    <p:sldId id="471" r:id="rId11"/>
    <p:sldId id="495" r:id="rId12"/>
    <p:sldId id="479" r:id="rId13"/>
    <p:sldId id="465" r:id="rId14"/>
    <p:sldId id="480" r:id="rId15"/>
    <p:sldId id="428" r:id="rId16"/>
    <p:sldId id="483" r:id="rId17"/>
    <p:sldId id="496" r:id="rId18"/>
    <p:sldId id="497" r:id="rId19"/>
    <p:sldId id="498" r:id="rId20"/>
    <p:sldId id="429" r:id="rId21"/>
    <p:sldId id="481" r:id="rId22"/>
    <p:sldId id="482" r:id="rId23"/>
    <p:sldId id="487" r:id="rId24"/>
    <p:sldId id="371" r:id="rId25"/>
    <p:sldId id="431" r:id="rId26"/>
    <p:sldId id="432" r:id="rId27"/>
    <p:sldId id="433" r:id="rId28"/>
    <p:sldId id="434" r:id="rId29"/>
    <p:sldId id="435" r:id="rId30"/>
    <p:sldId id="436" r:id="rId31"/>
    <p:sldId id="437" r:id="rId32"/>
    <p:sldId id="438" r:id="rId33"/>
    <p:sldId id="439" r:id="rId34"/>
    <p:sldId id="440" r:id="rId35"/>
    <p:sldId id="469" r:id="rId36"/>
    <p:sldId id="470" r:id="rId37"/>
    <p:sldId id="441" r:id="rId38"/>
    <p:sldId id="442" r:id="rId39"/>
    <p:sldId id="443" r:id="rId40"/>
    <p:sldId id="444" r:id="rId41"/>
    <p:sldId id="278" r:id="rId42"/>
    <p:sldId id="492" r:id="rId43"/>
    <p:sldId id="279" r:id="rId44"/>
    <p:sldId id="445" r:id="rId45"/>
    <p:sldId id="446" r:id="rId46"/>
    <p:sldId id="466" r:id="rId47"/>
    <p:sldId id="467" r:id="rId48"/>
    <p:sldId id="468" r:id="rId49"/>
    <p:sldId id="256" r:id="rId50"/>
    <p:sldId id="257" r:id="rId51"/>
    <p:sldId id="274" r:id="rId52"/>
    <p:sldId id="407" r:id="rId53"/>
  </p:sldIdLst>
  <p:sldSz cx="12192000" cy="9144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8E8E"/>
    <a:srgbClr val="9D9D9D"/>
    <a:srgbClr val="AD84C6"/>
    <a:srgbClr val="7030A0"/>
    <a:srgbClr val="5E3073"/>
    <a:srgbClr val="8D2457"/>
    <a:srgbClr val="246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p:restoredTop sz="94676"/>
  </p:normalViewPr>
  <p:slideViewPr>
    <p:cSldViewPr snapToGrid="0">
      <p:cViewPr varScale="1">
        <p:scale>
          <a:sx n="79" d="100"/>
          <a:sy n="79" d="100"/>
        </p:scale>
        <p:origin x="1716" y="96"/>
      </p:cViewPr>
      <p:guideLst/>
    </p:cSldViewPr>
  </p:slideViewPr>
  <p:notesTextViewPr>
    <p:cViewPr>
      <p:scale>
        <a:sx n="1" d="1"/>
        <a:sy n="1" d="1"/>
      </p:scale>
      <p:origin x="0" y="0"/>
    </p:cViewPr>
  </p:notesTextViewPr>
  <p:notesViewPr>
    <p:cSldViewPr snapToGrid="0" showGuides="1">
      <p:cViewPr varScale="1">
        <p:scale>
          <a:sx n="61" d="100"/>
          <a:sy n="61" d="100"/>
        </p:scale>
        <p:origin x="337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MX" sz="2000" b="1"/>
              <a:t>IMPUESTO PREDIAL 2023 </a:t>
            </a:r>
          </a:p>
        </c:rich>
      </c:tx>
      <c:layout>
        <c:manualLayout>
          <c:xMode val="edge"/>
          <c:yMode val="edge"/>
          <c:x val="0.39985873916601233"/>
          <c:y val="6.280665379624804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title>
    <c:autoTitleDeleted val="0"/>
    <c:plotArea>
      <c:layout>
        <c:manualLayout>
          <c:layoutTarget val="inner"/>
          <c:xMode val="edge"/>
          <c:yMode val="edge"/>
          <c:x val="8.9980494612988987E-2"/>
          <c:y val="9.7062449554285002E-2"/>
          <c:w val="0.89222015490403961"/>
          <c:h val="0.61514501681334943"/>
        </c:manualLayout>
      </c:layout>
      <c:barChart>
        <c:barDir val="col"/>
        <c:grouping val="clustered"/>
        <c:varyColors val="0"/>
        <c:ser>
          <c:idx val="0"/>
          <c:order val="0"/>
          <c:spPr>
            <a:solidFill>
              <a:srgbClr val="D3B1C5"/>
            </a:solidFill>
            <a:ln>
              <a:noFill/>
            </a:ln>
            <a:effectLst/>
          </c:spPr>
          <c:invertIfNegative val="0"/>
          <c:dLbls>
            <c:dLbl>
              <c:idx val="0"/>
              <c:layout>
                <c:manualLayout>
                  <c:x val="0"/>
                  <c:y val="0.371325828642901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44-447E-ABF9-5A65C96B0336}"/>
                </c:ext>
              </c:extLst>
            </c:dLbl>
            <c:dLbl>
              <c:idx val="31"/>
              <c:spPr>
                <a:noFill/>
                <a:ln>
                  <a:noFill/>
                </a:ln>
                <a:effectLst/>
              </c:spPr>
              <c:txPr>
                <a:bodyPr rot="-5400000" spcFirstLastPara="1" vertOverflow="ellipsis"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extLst>
                <c:ext xmlns:c16="http://schemas.microsoft.com/office/drawing/2014/chart" uri="{C3380CC4-5D6E-409C-BE32-E72D297353CC}">
                  <c16:uniqueId val="{00000000-AB44-447E-ABF9-5A65C96B0336}"/>
                </c:ext>
              </c:extLst>
            </c:dLbl>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'PREDIAL 23'!$A$13:$A$44</c:f>
              <c:strCache>
                <c:ptCount val="32"/>
                <c:pt idx="0">
                  <c:v>Ciudad de México</c:v>
                </c:pt>
                <c:pt idx="1">
                  <c:v>México</c:v>
                </c:pt>
                <c:pt idx="2">
                  <c:v>Jalisco</c:v>
                </c:pt>
                <c:pt idx="3">
                  <c:v>Nuevo León</c:v>
                </c:pt>
                <c:pt idx="4">
                  <c:v>Guanajuato</c:v>
                </c:pt>
                <c:pt idx="5">
                  <c:v>Querétaro</c:v>
                </c:pt>
                <c:pt idx="6">
                  <c:v>Chihuahua</c:v>
                </c:pt>
                <c:pt idx="7">
                  <c:v>Baja California</c:v>
                </c:pt>
                <c:pt idx="8">
                  <c:v>Quintana Roo</c:v>
                </c:pt>
                <c:pt idx="9">
                  <c:v>Sinaloa</c:v>
                </c:pt>
                <c:pt idx="10">
                  <c:v>Sonora</c:v>
                </c:pt>
                <c:pt idx="11">
                  <c:v>Puebla</c:v>
                </c:pt>
                <c:pt idx="12">
                  <c:v>Michoacán</c:v>
                </c:pt>
                <c:pt idx="13">
                  <c:v>Veracruz</c:v>
                </c:pt>
                <c:pt idx="14">
                  <c:v>Coahuila</c:v>
                </c:pt>
                <c:pt idx="15">
                  <c:v>Yucatán</c:v>
                </c:pt>
                <c:pt idx="16">
                  <c:v>Baja California Sur</c:v>
                </c:pt>
                <c:pt idx="17">
                  <c:v>Tamaulipas</c:v>
                </c:pt>
                <c:pt idx="18">
                  <c:v>Morelos</c:v>
                </c:pt>
                <c:pt idx="19">
                  <c:v>Hidalgo</c:v>
                </c:pt>
                <c:pt idx="20">
                  <c:v>San Luis Potosí</c:v>
                </c:pt>
                <c:pt idx="21">
                  <c:v>Guerrero</c:v>
                </c:pt>
                <c:pt idx="22">
                  <c:v>Aguascalientes</c:v>
                </c:pt>
                <c:pt idx="23">
                  <c:v>Colima</c:v>
                </c:pt>
                <c:pt idx="24">
                  <c:v>Chiapas</c:v>
                </c:pt>
                <c:pt idx="25">
                  <c:v>Zacatecas</c:v>
                </c:pt>
                <c:pt idx="26">
                  <c:v>Durango</c:v>
                </c:pt>
                <c:pt idx="27">
                  <c:v>Oaxaca</c:v>
                </c:pt>
                <c:pt idx="28">
                  <c:v>Nayarit</c:v>
                </c:pt>
                <c:pt idx="29">
                  <c:v>Tabasco</c:v>
                </c:pt>
                <c:pt idx="30">
                  <c:v>Campeche </c:v>
                </c:pt>
                <c:pt idx="31">
                  <c:v>Tlaxcala</c:v>
                </c:pt>
              </c:strCache>
            </c:strRef>
          </c:cat>
          <c:val>
            <c:numRef>
              <c:f>'PREDIAL 23'!$F$13:$F$44</c:f>
              <c:numCache>
                <c:formatCode>_(* #,##0.00_);_(* \(#,##0.00\);_(* "-"??_);_(@_)</c:formatCode>
                <c:ptCount val="32"/>
                <c:pt idx="0">
                  <c:v>22934.902848000002</c:v>
                </c:pt>
                <c:pt idx="1">
                  <c:v>8008.7227886600022</c:v>
                </c:pt>
                <c:pt idx="2">
                  <c:v>6243.9113087499991</c:v>
                </c:pt>
                <c:pt idx="3">
                  <c:v>4584.0694968400003</c:v>
                </c:pt>
                <c:pt idx="4">
                  <c:v>3339.4846132400003</c:v>
                </c:pt>
                <c:pt idx="5">
                  <c:v>3240.5244204300006</c:v>
                </c:pt>
                <c:pt idx="6">
                  <c:v>3082.7261210000001</c:v>
                </c:pt>
                <c:pt idx="7">
                  <c:v>2701.4880701600005</c:v>
                </c:pt>
                <c:pt idx="8">
                  <c:v>2252.5588950000001</c:v>
                </c:pt>
                <c:pt idx="9">
                  <c:v>2243.6679974399999</c:v>
                </c:pt>
                <c:pt idx="10">
                  <c:v>2008.55772144</c:v>
                </c:pt>
                <c:pt idx="11">
                  <c:v>1572.0919351100001</c:v>
                </c:pt>
                <c:pt idx="12">
                  <c:v>1548.2308522800001</c:v>
                </c:pt>
                <c:pt idx="13">
                  <c:v>1425.6894787514</c:v>
                </c:pt>
                <c:pt idx="14">
                  <c:v>1361.5812173500001</c:v>
                </c:pt>
                <c:pt idx="15">
                  <c:v>1347.5632056700006</c:v>
                </c:pt>
                <c:pt idx="16">
                  <c:v>1042.54126092</c:v>
                </c:pt>
                <c:pt idx="17">
                  <c:v>971.69359699999995</c:v>
                </c:pt>
                <c:pt idx="18">
                  <c:v>948.99815336000017</c:v>
                </c:pt>
                <c:pt idx="19">
                  <c:v>922.45226776000015</c:v>
                </c:pt>
                <c:pt idx="20">
                  <c:v>917.29864589000022</c:v>
                </c:pt>
                <c:pt idx="21">
                  <c:v>810.59587904999967</c:v>
                </c:pt>
                <c:pt idx="22">
                  <c:v>722.46214613999996</c:v>
                </c:pt>
                <c:pt idx="23">
                  <c:v>689.60126582999987</c:v>
                </c:pt>
                <c:pt idx="24">
                  <c:v>650.97337500000003</c:v>
                </c:pt>
                <c:pt idx="25">
                  <c:v>556.24574376999999</c:v>
                </c:pt>
                <c:pt idx="26">
                  <c:v>515.76763700000004</c:v>
                </c:pt>
                <c:pt idx="27">
                  <c:v>417.17611826000018</c:v>
                </c:pt>
                <c:pt idx="28">
                  <c:v>402.62682100000001</c:v>
                </c:pt>
                <c:pt idx="29">
                  <c:v>363.18320277000004</c:v>
                </c:pt>
                <c:pt idx="30">
                  <c:v>238.22986800000001</c:v>
                </c:pt>
                <c:pt idx="31">
                  <c:v>179.32425589999994</c:v>
                </c:pt>
              </c:numCache>
            </c:numRef>
          </c:val>
          <c:extLst>
            <c:ext xmlns:c16="http://schemas.microsoft.com/office/drawing/2014/chart" uri="{C3380CC4-5D6E-409C-BE32-E72D297353CC}">
              <c16:uniqueId val="{00000001-AB44-447E-ABF9-5A65C96B0336}"/>
            </c:ext>
          </c:extLst>
        </c:ser>
        <c:dLbls>
          <c:showLegendKey val="0"/>
          <c:showVal val="0"/>
          <c:showCatName val="0"/>
          <c:showSerName val="0"/>
          <c:showPercent val="0"/>
          <c:showBubbleSize val="0"/>
        </c:dLbls>
        <c:gapWidth val="219"/>
        <c:overlap val="-27"/>
        <c:axId val="1190249232"/>
        <c:axId val="1190250672"/>
      </c:barChart>
      <c:catAx>
        <c:axId val="119024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1190250672"/>
        <c:crosses val="autoZero"/>
        <c:auto val="1"/>
        <c:lblAlgn val="ctr"/>
        <c:lblOffset val="100"/>
        <c:noMultiLvlLbl val="0"/>
      </c:catAx>
      <c:valAx>
        <c:axId val="119025067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19024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C1CF8-FF9B-4671-A616-30F5DE9CE4A4}" type="doc">
      <dgm:prSet loTypeId="urn:microsoft.com/office/officeart/2008/layout/VerticalCurvedList" loCatId="list" qsTypeId="urn:microsoft.com/office/officeart/2005/8/quickstyle/3d6" qsCatId="3D" csTypeId="urn:microsoft.com/office/officeart/2005/8/colors/colorful3" csCatId="colorful" phldr="1"/>
      <dgm:spPr/>
      <dgm:t>
        <a:bodyPr/>
        <a:lstStyle/>
        <a:p>
          <a:endParaRPr lang="es-MX"/>
        </a:p>
      </dgm:t>
    </dgm:pt>
    <dgm:pt modelId="{E2B008C5-4E21-4997-B7B0-80F36819DC49}">
      <dgm:prSet phldrT="[Texto]" custT="1"/>
      <dgm:spPr/>
      <dgm:t>
        <a:bodyPr/>
        <a:lstStyle/>
        <a:p>
          <a:pPr algn="just"/>
          <a:r>
            <a:rPr lang="es-MX" sz="2000" b="1" dirty="0">
              <a:latin typeface="Arial" panose="020B0604020202020204" pitchFamily="34" charset="0"/>
              <a:cs typeface="Arial" panose="020B0604020202020204" pitchFamily="34" charset="0"/>
            </a:rPr>
            <a:t>1) Modificaciones a la Normatividad Aplicable</a:t>
          </a:r>
        </a:p>
      </dgm:t>
    </dgm:pt>
    <dgm:pt modelId="{934D9177-A407-4D9C-BF5B-203A37CB1B8A}" type="parTrans" cxnId="{0D9BBBBC-642E-4FFD-AA29-9C1450E0E8EA}">
      <dgm:prSet/>
      <dgm:spPr/>
      <dgm:t>
        <a:bodyPr/>
        <a:lstStyle/>
        <a:p>
          <a:endParaRPr lang="es-MX"/>
        </a:p>
      </dgm:t>
    </dgm:pt>
    <dgm:pt modelId="{B164B91B-97EF-4AEA-89CC-D2CE1B7E8523}" type="sibTrans" cxnId="{0D9BBBBC-642E-4FFD-AA29-9C1450E0E8EA}">
      <dgm:prSet/>
      <dgm:spPr/>
      <dgm:t>
        <a:bodyPr/>
        <a:lstStyle/>
        <a:p>
          <a:endParaRPr lang="es-MX"/>
        </a:p>
      </dgm:t>
    </dgm:pt>
    <dgm:pt modelId="{D9B437DB-3649-4EF3-A8D1-DC4BE64795A6}">
      <dgm:prSet phldrT="[Texto]" custT="1"/>
      <dgm:spPr/>
      <dgm:t>
        <a:bodyPr/>
        <a:lstStyle/>
        <a:p>
          <a:r>
            <a:rPr lang="es-MX" sz="2000" b="1" dirty="0">
              <a:latin typeface="Arial" panose="020B0604020202020204" pitchFamily="34" charset="0"/>
              <a:cs typeface="Arial" panose="020B0604020202020204" pitchFamily="34" charset="0"/>
            </a:rPr>
            <a:t>2) Esfuerzos Administrativos</a:t>
          </a:r>
        </a:p>
      </dgm:t>
    </dgm:pt>
    <dgm:pt modelId="{7DCB2362-43FE-411E-9D85-1884ECC9EB1F}" type="parTrans" cxnId="{AD74AEDB-5A95-4BE9-88BB-45951312D151}">
      <dgm:prSet/>
      <dgm:spPr/>
      <dgm:t>
        <a:bodyPr/>
        <a:lstStyle/>
        <a:p>
          <a:endParaRPr lang="es-MX"/>
        </a:p>
      </dgm:t>
    </dgm:pt>
    <dgm:pt modelId="{74AA7474-CC12-4049-8408-77140D12933D}" type="sibTrans" cxnId="{AD74AEDB-5A95-4BE9-88BB-45951312D151}">
      <dgm:prSet/>
      <dgm:spPr/>
      <dgm:t>
        <a:bodyPr/>
        <a:lstStyle/>
        <a:p>
          <a:endParaRPr lang="es-MX"/>
        </a:p>
      </dgm:t>
    </dgm:pt>
    <dgm:pt modelId="{E5EF26BA-2A54-4C13-A280-50B5DF836CDA}">
      <dgm:prSet phldrT="[Texto]" custT="1"/>
      <dgm:spPr/>
      <dgm:t>
        <a:bodyPr/>
        <a:lstStyle/>
        <a:p>
          <a:pPr algn="just"/>
          <a:r>
            <a:rPr lang="es-MX" sz="2000" b="1" dirty="0">
              <a:latin typeface="Arial" panose="020B0604020202020204" pitchFamily="34" charset="0"/>
              <a:cs typeface="Arial" panose="020B0604020202020204" pitchFamily="34" charset="0"/>
            </a:rPr>
            <a:t>3) Incremento en el Universo de Contribuyentes</a:t>
          </a:r>
        </a:p>
      </dgm:t>
    </dgm:pt>
    <dgm:pt modelId="{8BB8B015-8630-4CA9-A9FF-F24A0A59B088}" type="parTrans" cxnId="{A3CA3ECA-9517-476D-A15E-7516B61E3C97}">
      <dgm:prSet/>
      <dgm:spPr/>
      <dgm:t>
        <a:bodyPr/>
        <a:lstStyle/>
        <a:p>
          <a:endParaRPr lang="es-MX"/>
        </a:p>
      </dgm:t>
    </dgm:pt>
    <dgm:pt modelId="{1AC33F20-6B92-4BCC-8F2E-67BB6F0F12C8}" type="sibTrans" cxnId="{A3CA3ECA-9517-476D-A15E-7516B61E3C97}">
      <dgm:prSet/>
      <dgm:spPr/>
      <dgm:t>
        <a:bodyPr/>
        <a:lstStyle/>
        <a:p>
          <a:endParaRPr lang="es-MX"/>
        </a:p>
      </dgm:t>
    </dgm:pt>
    <dgm:pt modelId="{4665735D-A3BA-47D5-A8C3-D21EC10F6A15}" type="pres">
      <dgm:prSet presAssocID="{525C1CF8-FF9B-4671-A616-30F5DE9CE4A4}" presName="Name0" presStyleCnt="0">
        <dgm:presLayoutVars>
          <dgm:chMax val="7"/>
          <dgm:chPref val="7"/>
          <dgm:dir/>
        </dgm:presLayoutVars>
      </dgm:prSet>
      <dgm:spPr/>
    </dgm:pt>
    <dgm:pt modelId="{AA9C5F97-2B0D-4BAC-8DC4-79F772F5030C}" type="pres">
      <dgm:prSet presAssocID="{525C1CF8-FF9B-4671-A616-30F5DE9CE4A4}" presName="Name1" presStyleCnt="0"/>
      <dgm:spPr/>
    </dgm:pt>
    <dgm:pt modelId="{9204173B-3B45-4C65-856C-1AB657A55A01}" type="pres">
      <dgm:prSet presAssocID="{525C1CF8-FF9B-4671-A616-30F5DE9CE4A4}" presName="cycle" presStyleCnt="0"/>
      <dgm:spPr/>
    </dgm:pt>
    <dgm:pt modelId="{7FA53CE5-16DE-4A3E-854D-355902D1DA41}" type="pres">
      <dgm:prSet presAssocID="{525C1CF8-FF9B-4671-A616-30F5DE9CE4A4}" presName="srcNode" presStyleLbl="node1" presStyleIdx="0" presStyleCnt="3"/>
      <dgm:spPr/>
    </dgm:pt>
    <dgm:pt modelId="{FD3EEE9B-2D86-4226-A45E-1E2BFA7458BB}" type="pres">
      <dgm:prSet presAssocID="{525C1CF8-FF9B-4671-A616-30F5DE9CE4A4}" presName="conn" presStyleLbl="parChTrans1D2" presStyleIdx="0" presStyleCnt="1"/>
      <dgm:spPr/>
    </dgm:pt>
    <dgm:pt modelId="{C6916F65-214B-418C-B843-F666992CAD9C}" type="pres">
      <dgm:prSet presAssocID="{525C1CF8-FF9B-4671-A616-30F5DE9CE4A4}" presName="extraNode" presStyleLbl="node1" presStyleIdx="0" presStyleCnt="3"/>
      <dgm:spPr/>
    </dgm:pt>
    <dgm:pt modelId="{14B32F5C-8AFE-41AE-8700-85A7245C695B}" type="pres">
      <dgm:prSet presAssocID="{525C1CF8-FF9B-4671-A616-30F5DE9CE4A4}" presName="dstNode" presStyleLbl="node1" presStyleIdx="0" presStyleCnt="3"/>
      <dgm:spPr/>
    </dgm:pt>
    <dgm:pt modelId="{7F4E2E76-E050-4485-B458-41EAC1B3A837}" type="pres">
      <dgm:prSet presAssocID="{E2B008C5-4E21-4997-B7B0-80F36819DC49}" presName="text_1" presStyleLbl="node1" presStyleIdx="0" presStyleCnt="3">
        <dgm:presLayoutVars>
          <dgm:bulletEnabled val="1"/>
        </dgm:presLayoutVars>
      </dgm:prSet>
      <dgm:spPr/>
    </dgm:pt>
    <dgm:pt modelId="{C4154B95-E154-476F-879E-35AE0F1A8820}" type="pres">
      <dgm:prSet presAssocID="{E2B008C5-4E21-4997-B7B0-80F36819DC49}" presName="accent_1" presStyleCnt="0"/>
      <dgm:spPr/>
    </dgm:pt>
    <dgm:pt modelId="{817E6C7A-A028-4117-A307-606C21C05728}" type="pres">
      <dgm:prSet presAssocID="{E2B008C5-4E21-4997-B7B0-80F36819DC49}" presName="accentRepeatNode" presStyleLbl="solidFgAcc1" presStyleIdx="0" presStyleCnt="3"/>
      <dgm:spPr>
        <a:blipFill rotWithShape="0">
          <a:blip xmlns:r="http://schemas.openxmlformats.org/officeDocument/2006/relationships" r:embed="rId1"/>
          <a:stretch>
            <a:fillRect/>
          </a:stretch>
        </a:blipFill>
      </dgm:spPr>
    </dgm:pt>
    <dgm:pt modelId="{AE3DB1F9-A217-44D4-A641-C2274F891E84}" type="pres">
      <dgm:prSet presAssocID="{D9B437DB-3649-4EF3-A8D1-DC4BE64795A6}" presName="text_2" presStyleLbl="node1" presStyleIdx="1" presStyleCnt="3">
        <dgm:presLayoutVars>
          <dgm:bulletEnabled val="1"/>
        </dgm:presLayoutVars>
      </dgm:prSet>
      <dgm:spPr/>
    </dgm:pt>
    <dgm:pt modelId="{4AD73E1B-2000-4C65-A860-D27610E5F956}" type="pres">
      <dgm:prSet presAssocID="{D9B437DB-3649-4EF3-A8D1-DC4BE64795A6}" presName="accent_2" presStyleCnt="0"/>
      <dgm:spPr/>
    </dgm:pt>
    <dgm:pt modelId="{29362132-FE92-4ABC-8A5F-8C56DB63C999}" type="pres">
      <dgm:prSet presAssocID="{D9B437DB-3649-4EF3-A8D1-DC4BE64795A6}" presName="accentRepeatNode" presStyleLbl="solidFgAcc1" presStyleIdx="1" presStyleCnt="3"/>
      <dgm:spPr>
        <a:blipFill rotWithShape="0">
          <a:blip xmlns:r="http://schemas.openxmlformats.org/officeDocument/2006/relationships" r:embed="rId2"/>
          <a:stretch>
            <a:fillRect/>
          </a:stretch>
        </a:blipFill>
      </dgm:spPr>
    </dgm:pt>
    <dgm:pt modelId="{D2B4966B-AB3F-42A7-A791-492C97ECBA14}" type="pres">
      <dgm:prSet presAssocID="{E5EF26BA-2A54-4C13-A280-50B5DF836CDA}" presName="text_3" presStyleLbl="node1" presStyleIdx="2" presStyleCnt="3">
        <dgm:presLayoutVars>
          <dgm:bulletEnabled val="1"/>
        </dgm:presLayoutVars>
      </dgm:prSet>
      <dgm:spPr/>
    </dgm:pt>
    <dgm:pt modelId="{5E9C1CF4-5054-4B7D-B02F-8F17A32322D4}" type="pres">
      <dgm:prSet presAssocID="{E5EF26BA-2A54-4C13-A280-50B5DF836CDA}" presName="accent_3" presStyleCnt="0"/>
      <dgm:spPr/>
    </dgm:pt>
    <dgm:pt modelId="{CCC56486-5075-4014-B2EE-C9D1D445C931}" type="pres">
      <dgm:prSet presAssocID="{E5EF26BA-2A54-4C13-A280-50B5DF836CDA}" presName="accentRepeatNode" presStyleLbl="solidFgAcc1" presStyleIdx="2" presStyleCnt="3"/>
      <dgm:spPr>
        <a:blipFill rotWithShape="0">
          <a:blip xmlns:r="http://schemas.openxmlformats.org/officeDocument/2006/relationships" r:embed="rId3"/>
          <a:stretch>
            <a:fillRect/>
          </a:stretch>
        </a:blipFill>
      </dgm:spPr>
    </dgm:pt>
  </dgm:ptLst>
  <dgm:cxnLst>
    <dgm:cxn modelId="{EE686126-DEC7-49FA-8EDD-85AD12D36937}" type="presOf" srcId="{B164B91B-97EF-4AEA-89CC-D2CE1B7E8523}" destId="{FD3EEE9B-2D86-4226-A45E-1E2BFA7458BB}" srcOrd="0" destOrd="0" presId="urn:microsoft.com/office/officeart/2008/layout/VerticalCurvedList"/>
    <dgm:cxn modelId="{ABBEEB3C-F7EA-4E89-9E5B-65D2C0BDF1F3}" type="presOf" srcId="{E2B008C5-4E21-4997-B7B0-80F36819DC49}" destId="{7F4E2E76-E050-4485-B458-41EAC1B3A837}" srcOrd="0" destOrd="0" presId="urn:microsoft.com/office/officeart/2008/layout/VerticalCurvedList"/>
    <dgm:cxn modelId="{EF5D1A40-FFEE-4CB6-94DE-C359CDBD1143}" type="presOf" srcId="{525C1CF8-FF9B-4671-A616-30F5DE9CE4A4}" destId="{4665735D-A3BA-47D5-A8C3-D21EC10F6A15}" srcOrd="0" destOrd="0" presId="urn:microsoft.com/office/officeart/2008/layout/VerticalCurvedList"/>
    <dgm:cxn modelId="{DF42AEA8-D8F9-412F-8B53-0A1B8027CAD1}" type="presOf" srcId="{D9B437DB-3649-4EF3-A8D1-DC4BE64795A6}" destId="{AE3DB1F9-A217-44D4-A641-C2274F891E84}" srcOrd="0" destOrd="0" presId="urn:microsoft.com/office/officeart/2008/layout/VerticalCurvedList"/>
    <dgm:cxn modelId="{0D9BBBBC-642E-4FFD-AA29-9C1450E0E8EA}" srcId="{525C1CF8-FF9B-4671-A616-30F5DE9CE4A4}" destId="{E2B008C5-4E21-4997-B7B0-80F36819DC49}" srcOrd="0" destOrd="0" parTransId="{934D9177-A407-4D9C-BF5B-203A37CB1B8A}" sibTransId="{B164B91B-97EF-4AEA-89CC-D2CE1B7E8523}"/>
    <dgm:cxn modelId="{A3CA3ECA-9517-476D-A15E-7516B61E3C97}" srcId="{525C1CF8-FF9B-4671-A616-30F5DE9CE4A4}" destId="{E5EF26BA-2A54-4C13-A280-50B5DF836CDA}" srcOrd="2" destOrd="0" parTransId="{8BB8B015-8630-4CA9-A9FF-F24A0A59B088}" sibTransId="{1AC33F20-6B92-4BCC-8F2E-67BB6F0F12C8}"/>
    <dgm:cxn modelId="{AD74AEDB-5A95-4BE9-88BB-45951312D151}" srcId="{525C1CF8-FF9B-4671-A616-30F5DE9CE4A4}" destId="{D9B437DB-3649-4EF3-A8D1-DC4BE64795A6}" srcOrd="1" destOrd="0" parTransId="{7DCB2362-43FE-411E-9D85-1884ECC9EB1F}" sibTransId="{74AA7474-CC12-4049-8408-77140D12933D}"/>
    <dgm:cxn modelId="{2131B8F5-BD61-4756-B3C3-5295489A96AE}" type="presOf" srcId="{E5EF26BA-2A54-4C13-A280-50B5DF836CDA}" destId="{D2B4966B-AB3F-42A7-A791-492C97ECBA14}" srcOrd="0" destOrd="0" presId="urn:microsoft.com/office/officeart/2008/layout/VerticalCurvedList"/>
    <dgm:cxn modelId="{6B69ED97-E5DA-4C56-9CA6-67EA71DE9126}" type="presParOf" srcId="{4665735D-A3BA-47D5-A8C3-D21EC10F6A15}" destId="{AA9C5F97-2B0D-4BAC-8DC4-79F772F5030C}" srcOrd="0" destOrd="0" presId="urn:microsoft.com/office/officeart/2008/layout/VerticalCurvedList"/>
    <dgm:cxn modelId="{BD8F4EB5-959E-4B8D-8407-D005D4ED4371}" type="presParOf" srcId="{AA9C5F97-2B0D-4BAC-8DC4-79F772F5030C}" destId="{9204173B-3B45-4C65-856C-1AB657A55A01}" srcOrd="0" destOrd="0" presId="urn:microsoft.com/office/officeart/2008/layout/VerticalCurvedList"/>
    <dgm:cxn modelId="{85633289-68C0-42BC-980E-179EC9B09DDD}" type="presParOf" srcId="{9204173B-3B45-4C65-856C-1AB657A55A01}" destId="{7FA53CE5-16DE-4A3E-854D-355902D1DA41}" srcOrd="0" destOrd="0" presId="urn:microsoft.com/office/officeart/2008/layout/VerticalCurvedList"/>
    <dgm:cxn modelId="{591B8B7E-140F-4790-861A-A693E80F5D47}" type="presParOf" srcId="{9204173B-3B45-4C65-856C-1AB657A55A01}" destId="{FD3EEE9B-2D86-4226-A45E-1E2BFA7458BB}" srcOrd="1" destOrd="0" presId="urn:microsoft.com/office/officeart/2008/layout/VerticalCurvedList"/>
    <dgm:cxn modelId="{CB7AD7B1-3B79-4CCA-B7A2-3C528E277F41}" type="presParOf" srcId="{9204173B-3B45-4C65-856C-1AB657A55A01}" destId="{C6916F65-214B-418C-B843-F666992CAD9C}" srcOrd="2" destOrd="0" presId="urn:microsoft.com/office/officeart/2008/layout/VerticalCurvedList"/>
    <dgm:cxn modelId="{AA453BBC-66CC-49D7-93F1-772E8FE97A26}" type="presParOf" srcId="{9204173B-3B45-4C65-856C-1AB657A55A01}" destId="{14B32F5C-8AFE-41AE-8700-85A7245C695B}" srcOrd="3" destOrd="0" presId="urn:microsoft.com/office/officeart/2008/layout/VerticalCurvedList"/>
    <dgm:cxn modelId="{D0485919-7D60-4F56-A9DA-392D9BDF18C7}" type="presParOf" srcId="{AA9C5F97-2B0D-4BAC-8DC4-79F772F5030C}" destId="{7F4E2E76-E050-4485-B458-41EAC1B3A837}" srcOrd="1" destOrd="0" presId="urn:microsoft.com/office/officeart/2008/layout/VerticalCurvedList"/>
    <dgm:cxn modelId="{EF0FDD3E-376D-492D-A29A-0B889392F4E0}" type="presParOf" srcId="{AA9C5F97-2B0D-4BAC-8DC4-79F772F5030C}" destId="{C4154B95-E154-476F-879E-35AE0F1A8820}" srcOrd="2" destOrd="0" presId="urn:microsoft.com/office/officeart/2008/layout/VerticalCurvedList"/>
    <dgm:cxn modelId="{535ED7EB-8F0D-4B9C-8752-5CE21DB95788}" type="presParOf" srcId="{C4154B95-E154-476F-879E-35AE0F1A8820}" destId="{817E6C7A-A028-4117-A307-606C21C05728}" srcOrd="0" destOrd="0" presId="urn:microsoft.com/office/officeart/2008/layout/VerticalCurvedList"/>
    <dgm:cxn modelId="{7DEDD124-5F39-458D-9C54-1F00300416E3}" type="presParOf" srcId="{AA9C5F97-2B0D-4BAC-8DC4-79F772F5030C}" destId="{AE3DB1F9-A217-44D4-A641-C2274F891E84}" srcOrd="3" destOrd="0" presId="urn:microsoft.com/office/officeart/2008/layout/VerticalCurvedList"/>
    <dgm:cxn modelId="{D024A795-8A34-4CDB-9871-74C63677AAD3}" type="presParOf" srcId="{AA9C5F97-2B0D-4BAC-8DC4-79F772F5030C}" destId="{4AD73E1B-2000-4C65-A860-D27610E5F956}" srcOrd="4" destOrd="0" presId="urn:microsoft.com/office/officeart/2008/layout/VerticalCurvedList"/>
    <dgm:cxn modelId="{EDD66485-9410-4A22-B91B-ADC1AC1DF899}" type="presParOf" srcId="{4AD73E1B-2000-4C65-A860-D27610E5F956}" destId="{29362132-FE92-4ABC-8A5F-8C56DB63C999}" srcOrd="0" destOrd="0" presId="urn:microsoft.com/office/officeart/2008/layout/VerticalCurvedList"/>
    <dgm:cxn modelId="{49E7394F-EEC9-4569-99CA-A1ADCEAD98DF}" type="presParOf" srcId="{AA9C5F97-2B0D-4BAC-8DC4-79F772F5030C}" destId="{D2B4966B-AB3F-42A7-A791-492C97ECBA14}" srcOrd="5" destOrd="0" presId="urn:microsoft.com/office/officeart/2008/layout/VerticalCurvedList"/>
    <dgm:cxn modelId="{CB63726B-8C5B-471D-BB83-D8F67B3F08A8}" type="presParOf" srcId="{AA9C5F97-2B0D-4BAC-8DC4-79F772F5030C}" destId="{5E9C1CF4-5054-4B7D-B02F-8F17A32322D4}" srcOrd="6" destOrd="0" presId="urn:microsoft.com/office/officeart/2008/layout/VerticalCurvedList"/>
    <dgm:cxn modelId="{C0D4EEFF-9E6D-4E7E-BCF9-45E8CEB6624E}" type="presParOf" srcId="{5E9C1CF4-5054-4B7D-B02F-8F17A32322D4}" destId="{CCC56486-5075-4014-B2EE-C9D1D445C93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EEE9B-2D86-4226-A45E-1E2BFA7458BB}">
      <dsp:nvSpPr>
        <dsp:cNvPr id="0" name=""/>
        <dsp:cNvSpPr/>
      </dsp:nvSpPr>
      <dsp:spPr>
        <a:xfrm>
          <a:off x="-9212291" y="-1407562"/>
          <a:ext cx="10967233" cy="10967233"/>
        </a:xfrm>
        <a:prstGeom prst="blockArc">
          <a:avLst>
            <a:gd name="adj1" fmla="val 18900000"/>
            <a:gd name="adj2" fmla="val 2700000"/>
            <a:gd name="adj3" fmla="val 197"/>
          </a:avLst>
        </a:prstGeom>
        <a:noFill/>
        <a:ln w="12700" cap="flat" cmpd="sng" algn="ctr">
          <a:solidFill>
            <a:schemeClr val="accent4">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7F4E2E76-E050-4485-B458-41EAC1B3A837}">
      <dsp:nvSpPr>
        <dsp:cNvPr id="0" name=""/>
        <dsp:cNvSpPr/>
      </dsp:nvSpPr>
      <dsp:spPr>
        <a:xfrm>
          <a:off x="1131512" y="815210"/>
          <a:ext cx="9981857" cy="1630421"/>
        </a:xfrm>
        <a:prstGeom prst="rect">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94147" tIns="50800" rIns="50800" bIns="50800" numCol="1" spcCol="1270" anchor="ctr" anchorCtr="0">
          <a:noAutofit/>
        </a:bodyPr>
        <a:lstStyle/>
        <a:p>
          <a:pPr marL="0" lvl="0" indent="0" algn="just" defTabSz="889000">
            <a:lnSpc>
              <a:spcPct val="90000"/>
            </a:lnSpc>
            <a:spcBef>
              <a:spcPct val="0"/>
            </a:spcBef>
            <a:spcAft>
              <a:spcPct val="35000"/>
            </a:spcAft>
            <a:buNone/>
          </a:pPr>
          <a:r>
            <a:rPr lang="es-MX" sz="2000" b="1" kern="1200" dirty="0">
              <a:latin typeface="Arial" panose="020B0604020202020204" pitchFamily="34" charset="0"/>
              <a:cs typeface="Arial" panose="020B0604020202020204" pitchFamily="34" charset="0"/>
            </a:rPr>
            <a:t>1) Modificaciones a la Normatividad Aplicable</a:t>
          </a:r>
        </a:p>
      </dsp:txBody>
      <dsp:txXfrm>
        <a:off x="1131512" y="815210"/>
        <a:ext cx="9981857" cy="1630421"/>
      </dsp:txXfrm>
    </dsp:sp>
    <dsp:sp modelId="{817E6C7A-A028-4117-A307-606C21C05728}">
      <dsp:nvSpPr>
        <dsp:cNvPr id="0" name=""/>
        <dsp:cNvSpPr/>
      </dsp:nvSpPr>
      <dsp:spPr>
        <a:xfrm>
          <a:off x="112499" y="611408"/>
          <a:ext cx="2038027" cy="2038027"/>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AE3DB1F9-A217-44D4-A641-C2274F891E84}">
      <dsp:nvSpPr>
        <dsp:cNvPr id="0" name=""/>
        <dsp:cNvSpPr/>
      </dsp:nvSpPr>
      <dsp:spPr>
        <a:xfrm>
          <a:off x="1724170" y="3260843"/>
          <a:ext cx="9389199" cy="1630421"/>
        </a:xfrm>
        <a:prstGeom prst="rect">
          <a:avLst/>
        </a:prstGeom>
        <a:solidFill>
          <a:schemeClr val="accent3">
            <a:hueOff val="1355300"/>
            <a:satOff val="50000"/>
            <a:lumOff val="-7353"/>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94147"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dirty="0">
              <a:latin typeface="Arial" panose="020B0604020202020204" pitchFamily="34" charset="0"/>
              <a:cs typeface="Arial" panose="020B0604020202020204" pitchFamily="34" charset="0"/>
            </a:rPr>
            <a:t>2) Esfuerzos Administrativos</a:t>
          </a:r>
        </a:p>
      </dsp:txBody>
      <dsp:txXfrm>
        <a:off x="1724170" y="3260843"/>
        <a:ext cx="9389199" cy="1630421"/>
      </dsp:txXfrm>
    </dsp:sp>
    <dsp:sp modelId="{29362132-FE92-4ABC-8A5F-8C56DB63C999}">
      <dsp:nvSpPr>
        <dsp:cNvPr id="0" name=""/>
        <dsp:cNvSpPr/>
      </dsp:nvSpPr>
      <dsp:spPr>
        <a:xfrm>
          <a:off x="705157" y="3057040"/>
          <a:ext cx="2038027" cy="2038027"/>
        </a:xfrm>
        <a:prstGeom prst="ellipse">
          <a:avLst/>
        </a:prstGeom>
        <a:blipFill rotWithShape="0">
          <a:blip xmlns:r="http://schemas.openxmlformats.org/officeDocument/2006/relationships" r:embed="rId2"/>
          <a:stretch>
            <a:fillRect/>
          </a:stretch>
        </a:blipFill>
        <a:ln w="6350" cap="flat" cmpd="sng" algn="ctr">
          <a:solidFill>
            <a:schemeClr val="accent3">
              <a:hueOff val="1355300"/>
              <a:satOff val="50000"/>
              <a:lumOff val="-7353"/>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2B4966B-AB3F-42A7-A791-492C97ECBA14}">
      <dsp:nvSpPr>
        <dsp:cNvPr id="0" name=""/>
        <dsp:cNvSpPr/>
      </dsp:nvSpPr>
      <dsp:spPr>
        <a:xfrm>
          <a:off x="1131512" y="5706475"/>
          <a:ext cx="9981857" cy="1630421"/>
        </a:xfrm>
        <a:prstGeom prst="rect">
          <a:avLst/>
        </a:prstGeom>
        <a:solidFill>
          <a:schemeClr val="accent3">
            <a:hueOff val="2710599"/>
            <a:satOff val="100000"/>
            <a:lumOff val="-14706"/>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94147" tIns="50800" rIns="50800" bIns="50800" numCol="1" spcCol="1270" anchor="ctr" anchorCtr="0">
          <a:noAutofit/>
        </a:bodyPr>
        <a:lstStyle/>
        <a:p>
          <a:pPr marL="0" lvl="0" indent="0" algn="just" defTabSz="889000">
            <a:lnSpc>
              <a:spcPct val="90000"/>
            </a:lnSpc>
            <a:spcBef>
              <a:spcPct val="0"/>
            </a:spcBef>
            <a:spcAft>
              <a:spcPct val="35000"/>
            </a:spcAft>
            <a:buNone/>
          </a:pPr>
          <a:r>
            <a:rPr lang="es-MX" sz="2000" b="1" kern="1200" dirty="0">
              <a:latin typeface="Arial" panose="020B0604020202020204" pitchFamily="34" charset="0"/>
              <a:cs typeface="Arial" panose="020B0604020202020204" pitchFamily="34" charset="0"/>
            </a:rPr>
            <a:t>3) Incremento en el Universo de Contribuyentes</a:t>
          </a:r>
        </a:p>
      </dsp:txBody>
      <dsp:txXfrm>
        <a:off x="1131512" y="5706475"/>
        <a:ext cx="9981857" cy="1630421"/>
      </dsp:txXfrm>
    </dsp:sp>
    <dsp:sp modelId="{CCC56486-5075-4014-B2EE-C9D1D445C931}">
      <dsp:nvSpPr>
        <dsp:cNvPr id="0" name=""/>
        <dsp:cNvSpPr/>
      </dsp:nvSpPr>
      <dsp:spPr>
        <a:xfrm>
          <a:off x="112499" y="5502672"/>
          <a:ext cx="2038027" cy="2038027"/>
        </a:xfrm>
        <a:prstGeom prst="ellipse">
          <a:avLst/>
        </a:prstGeom>
        <a:blipFill rotWithShape="0">
          <a:blip xmlns:r="http://schemas.openxmlformats.org/officeDocument/2006/relationships" r:embed="rId3"/>
          <a:stretch>
            <a:fillRect/>
          </a:stretch>
        </a:blipFill>
        <a:ln w="6350" cap="flat" cmpd="sng" algn="ctr">
          <a:solidFill>
            <a:schemeClr val="accent3">
              <a:hueOff val="2710599"/>
              <a:satOff val="100000"/>
              <a:lumOff val="-14706"/>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6" y="1"/>
            <a:ext cx="2946347" cy="498215"/>
          </a:xfrm>
          <a:prstGeom prst="rect">
            <a:avLst/>
          </a:prstGeom>
        </p:spPr>
        <p:txBody>
          <a:bodyPr vert="horz" lIns="91449" tIns="45725" rIns="91449" bIns="45725" rtlCol="0"/>
          <a:lstStyle>
            <a:lvl1pPr algn="l">
              <a:defRPr sz="1200"/>
            </a:lvl1pPr>
          </a:lstStyle>
          <a:p>
            <a:endParaRPr lang="es-MX"/>
          </a:p>
        </p:txBody>
      </p:sp>
      <p:sp>
        <p:nvSpPr>
          <p:cNvPr id="3" name="Marcador de fecha 2"/>
          <p:cNvSpPr>
            <a:spLocks noGrp="1"/>
          </p:cNvSpPr>
          <p:nvPr>
            <p:ph type="dt" idx="1"/>
          </p:nvPr>
        </p:nvSpPr>
        <p:spPr>
          <a:xfrm>
            <a:off x="3851348" y="1"/>
            <a:ext cx="2946347" cy="498215"/>
          </a:xfrm>
          <a:prstGeom prst="rect">
            <a:avLst/>
          </a:prstGeom>
        </p:spPr>
        <p:txBody>
          <a:bodyPr vert="horz" lIns="91449" tIns="45725" rIns="91449" bIns="45725" rtlCol="0"/>
          <a:lstStyle>
            <a:lvl1pPr algn="r">
              <a:defRPr sz="1200"/>
            </a:lvl1pPr>
          </a:lstStyle>
          <a:p>
            <a:fld id="{7CB15C8B-30E6-8045-B0F6-10B6B7EAF172}" type="datetimeFigureOut">
              <a:rPr lang="es-MX" smtClean="0"/>
              <a:t>13/03/2025</a:t>
            </a:fld>
            <a:endParaRPr lang="es-MX"/>
          </a:p>
        </p:txBody>
      </p:sp>
      <p:sp>
        <p:nvSpPr>
          <p:cNvPr id="4" name="Marcador de imagen de diapositiva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1449" tIns="45725" rIns="91449" bIns="45725" rtlCol="0" anchor="ctr"/>
          <a:lstStyle/>
          <a:p>
            <a:endParaRPr lang="es-MX"/>
          </a:p>
        </p:txBody>
      </p:sp>
      <p:sp>
        <p:nvSpPr>
          <p:cNvPr id="5" name="Marcador de notas 4"/>
          <p:cNvSpPr>
            <a:spLocks noGrp="1"/>
          </p:cNvSpPr>
          <p:nvPr>
            <p:ph type="body" sz="quarter" idx="3"/>
          </p:nvPr>
        </p:nvSpPr>
        <p:spPr>
          <a:xfrm>
            <a:off x="679927" y="4778723"/>
            <a:ext cx="5439410" cy="3909864"/>
          </a:xfrm>
          <a:prstGeom prst="rect">
            <a:avLst/>
          </a:prstGeom>
        </p:spPr>
        <p:txBody>
          <a:bodyPr vert="horz" lIns="91449" tIns="45725" rIns="91449" bIns="45725"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6" y="9431604"/>
            <a:ext cx="2946347" cy="498214"/>
          </a:xfrm>
          <a:prstGeom prst="rect">
            <a:avLst/>
          </a:prstGeom>
        </p:spPr>
        <p:txBody>
          <a:bodyPr vert="horz" lIns="91449" tIns="45725" rIns="91449" bIns="45725"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1348" y="9431604"/>
            <a:ext cx="2946347" cy="498214"/>
          </a:xfrm>
          <a:prstGeom prst="rect">
            <a:avLst/>
          </a:prstGeom>
        </p:spPr>
        <p:txBody>
          <a:bodyPr vert="horz" lIns="91449" tIns="45725" rIns="91449" bIns="45725" rtlCol="0" anchor="b"/>
          <a:lstStyle>
            <a:lvl1pPr algn="r">
              <a:defRPr sz="1200"/>
            </a:lvl1pPr>
          </a:lstStyle>
          <a:p>
            <a:fld id="{F63999C4-A37E-D443-8E7C-703BB5C1A1B4}" type="slidenum">
              <a:rPr lang="es-MX" smtClean="0"/>
              <a:t>‹Nº›</a:t>
            </a:fld>
            <a:endParaRPr lang="es-MX"/>
          </a:p>
        </p:txBody>
      </p:sp>
    </p:spTree>
    <p:extLst>
      <p:ext uri="{BB962C8B-B14F-4D97-AF65-F5344CB8AC3E}">
        <p14:creationId xmlns:p14="http://schemas.microsoft.com/office/powerpoint/2010/main" val="198228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8" userDrawn="1">
          <p15:clr>
            <a:srgbClr val="F26B43"/>
          </p15:clr>
        </p15:guide>
        <p15:guide id="2" pos="2142"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a:prstGeom prst="rect">
            <a:avLst/>
          </a:prstGeom>
        </p:spPr>
        <p:txBody>
          <a:bodyPr anchor="b"/>
          <a:lstStyle>
            <a:lvl1pPr algn="ct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4802717"/>
            <a:ext cx="9144000" cy="220768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5" name="Footer Placeholder 4"/>
          <p:cNvSpPr>
            <a:spLocks noGrp="1"/>
          </p:cNvSpPr>
          <p:nvPr>
            <p:ph type="ftr" sz="quarter" idx="11"/>
          </p:nvPr>
        </p:nvSpPr>
        <p:spPr>
          <a:xfrm>
            <a:off x="4038600" y="8475136"/>
            <a:ext cx="4114800" cy="486833"/>
          </a:xfrm>
          <a:prstGeom prst="rect">
            <a:avLst/>
          </a:prstGeom>
        </p:spPr>
        <p:txBody>
          <a:bodyPr/>
          <a:lstStyle/>
          <a:p>
            <a:endParaRPr lang="es-MX"/>
          </a:p>
        </p:txBody>
      </p:sp>
      <p:sp>
        <p:nvSpPr>
          <p:cNvPr id="6" name="Slide Number Placeholder 5"/>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1639715370"/>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486836"/>
            <a:ext cx="10515600" cy="1767417"/>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2434167"/>
            <a:ext cx="10515600" cy="5801784"/>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5" name="Footer Placeholder 4"/>
          <p:cNvSpPr>
            <a:spLocks noGrp="1"/>
          </p:cNvSpPr>
          <p:nvPr>
            <p:ph type="ftr" sz="quarter" idx="11"/>
          </p:nvPr>
        </p:nvSpPr>
        <p:spPr>
          <a:xfrm>
            <a:off x="4038600" y="8475136"/>
            <a:ext cx="4114800" cy="486833"/>
          </a:xfrm>
          <a:prstGeom prst="rect">
            <a:avLst/>
          </a:prstGeom>
        </p:spPr>
        <p:txBody>
          <a:bodyPr/>
          <a:lstStyle/>
          <a:p>
            <a:endParaRPr lang="es-MX"/>
          </a:p>
        </p:txBody>
      </p:sp>
      <p:sp>
        <p:nvSpPr>
          <p:cNvPr id="6" name="Slide Number Placeholder 5"/>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119875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486834"/>
            <a:ext cx="7734300" cy="7749117"/>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5" name="Footer Placeholder 4"/>
          <p:cNvSpPr>
            <a:spLocks noGrp="1"/>
          </p:cNvSpPr>
          <p:nvPr>
            <p:ph type="ftr" sz="quarter" idx="11"/>
          </p:nvPr>
        </p:nvSpPr>
        <p:spPr>
          <a:xfrm>
            <a:off x="4038600" y="8475136"/>
            <a:ext cx="4114800" cy="486833"/>
          </a:xfrm>
          <a:prstGeom prst="rect">
            <a:avLst/>
          </a:prstGeom>
        </p:spPr>
        <p:txBody>
          <a:bodyPr/>
          <a:lstStyle/>
          <a:p>
            <a:endParaRPr lang="es-MX"/>
          </a:p>
        </p:txBody>
      </p:sp>
      <p:sp>
        <p:nvSpPr>
          <p:cNvPr id="6" name="Slide Number Placeholder 5"/>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35669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486836"/>
            <a:ext cx="10515600" cy="1767417"/>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38200" y="2434167"/>
            <a:ext cx="10515600" cy="5801784"/>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5" name="Footer Placeholder 4"/>
          <p:cNvSpPr>
            <a:spLocks noGrp="1"/>
          </p:cNvSpPr>
          <p:nvPr>
            <p:ph type="ftr" sz="quarter" idx="11"/>
          </p:nvPr>
        </p:nvSpPr>
        <p:spPr>
          <a:xfrm>
            <a:off x="4038600" y="8475136"/>
            <a:ext cx="4114800" cy="486833"/>
          </a:xfrm>
          <a:prstGeom prst="rect">
            <a:avLst/>
          </a:prstGeom>
        </p:spPr>
        <p:txBody>
          <a:bodyPr/>
          <a:lstStyle/>
          <a:p>
            <a:endParaRPr lang="es-MX"/>
          </a:p>
        </p:txBody>
      </p:sp>
      <p:sp>
        <p:nvSpPr>
          <p:cNvPr id="6" name="Slide Number Placeholder 5"/>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275420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a:prstGeom prst="rect">
            <a:avLst/>
          </a:prstGeom>
        </p:spPr>
        <p:txBody>
          <a:bodyPr anchor="b"/>
          <a:lstStyle>
            <a:lvl1pPr>
              <a:defRPr sz="8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6119286"/>
            <a:ext cx="10515600" cy="2000249"/>
          </a:xfrm>
          <a:prstGeom prst="rect">
            <a:avLst/>
          </a:prstGeo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5" name="Footer Placeholder 4"/>
          <p:cNvSpPr>
            <a:spLocks noGrp="1"/>
          </p:cNvSpPr>
          <p:nvPr>
            <p:ph type="ftr" sz="quarter" idx="11"/>
          </p:nvPr>
        </p:nvSpPr>
        <p:spPr>
          <a:xfrm>
            <a:off x="4038600" y="8475136"/>
            <a:ext cx="4114800" cy="486833"/>
          </a:xfrm>
          <a:prstGeom prst="rect">
            <a:avLst/>
          </a:prstGeom>
        </p:spPr>
        <p:txBody>
          <a:bodyPr/>
          <a:lstStyle/>
          <a:p>
            <a:endParaRPr lang="es-MX"/>
          </a:p>
        </p:txBody>
      </p:sp>
      <p:sp>
        <p:nvSpPr>
          <p:cNvPr id="6" name="Slide Number Placeholder 5"/>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169795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486836"/>
            <a:ext cx="10515600" cy="1767417"/>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2434167"/>
            <a:ext cx="5181600" cy="5801784"/>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434167"/>
            <a:ext cx="5181600" cy="5801784"/>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6" name="Footer Placeholder 5"/>
          <p:cNvSpPr>
            <a:spLocks noGrp="1"/>
          </p:cNvSpPr>
          <p:nvPr>
            <p:ph type="ftr" sz="quarter" idx="11"/>
          </p:nvPr>
        </p:nvSpPr>
        <p:spPr>
          <a:xfrm>
            <a:off x="4038600" y="8475136"/>
            <a:ext cx="4114800" cy="486833"/>
          </a:xfrm>
          <a:prstGeom prst="rect">
            <a:avLst/>
          </a:prstGeom>
        </p:spPr>
        <p:txBody>
          <a:bodyPr/>
          <a:lstStyle/>
          <a:p>
            <a:endParaRPr lang="es-MX"/>
          </a:p>
        </p:txBody>
      </p:sp>
      <p:sp>
        <p:nvSpPr>
          <p:cNvPr id="7" name="Slide Number Placeholder 6"/>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412844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2241551"/>
            <a:ext cx="5157787" cy="1098549"/>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Haga clic para modificar los estilos de texto del patrón</a:t>
            </a:r>
          </a:p>
        </p:txBody>
      </p:sp>
      <p:sp>
        <p:nvSpPr>
          <p:cNvPr id="4" name="Content Placeholder 3"/>
          <p:cNvSpPr>
            <a:spLocks noGrp="1"/>
          </p:cNvSpPr>
          <p:nvPr>
            <p:ph sz="half" idx="2"/>
          </p:nvPr>
        </p:nvSpPr>
        <p:spPr>
          <a:xfrm>
            <a:off x="839789" y="3340100"/>
            <a:ext cx="5157787" cy="4912784"/>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2241551"/>
            <a:ext cx="5183188" cy="1098549"/>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3340100"/>
            <a:ext cx="5183188" cy="4912784"/>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8" name="Footer Placeholder 7"/>
          <p:cNvSpPr>
            <a:spLocks noGrp="1"/>
          </p:cNvSpPr>
          <p:nvPr>
            <p:ph type="ftr" sz="quarter" idx="11"/>
          </p:nvPr>
        </p:nvSpPr>
        <p:spPr>
          <a:xfrm>
            <a:off x="4038600" y="8475136"/>
            <a:ext cx="4114800" cy="486833"/>
          </a:xfrm>
          <a:prstGeom prst="rect">
            <a:avLst/>
          </a:prstGeom>
        </p:spPr>
        <p:txBody>
          <a:bodyPr/>
          <a:lstStyle/>
          <a:p>
            <a:endParaRPr lang="es-MX"/>
          </a:p>
        </p:txBody>
      </p:sp>
      <p:sp>
        <p:nvSpPr>
          <p:cNvPr id="9" name="Slide Number Placeholder 8"/>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272089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486836"/>
            <a:ext cx="10515600" cy="1767417"/>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4" name="Footer Placeholder 3"/>
          <p:cNvSpPr>
            <a:spLocks noGrp="1"/>
          </p:cNvSpPr>
          <p:nvPr>
            <p:ph type="ftr" sz="quarter" idx="11"/>
          </p:nvPr>
        </p:nvSpPr>
        <p:spPr>
          <a:xfrm>
            <a:off x="4038600" y="8475136"/>
            <a:ext cx="4114800" cy="486833"/>
          </a:xfrm>
          <a:prstGeom prst="rect">
            <a:avLst/>
          </a:prstGeom>
        </p:spPr>
        <p:txBody>
          <a:bodyPr/>
          <a:lstStyle/>
          <a:p>
            <a:endParaRPr lang="es-MX"/>
          </a:p>
        </p:txBody>
      </p:sp>
      <p:sp>
        <p:nvSpPr>
          <p:cNvPr id="5" name="Slide Number Placeholder 4"/>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132279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3" name="Footer Placeholder 2"/>
          <p:cNvSpPr>
            <a:spLocks noGrp="1"/>
          </p:cNvSpPr>
          <p:nvPr>
            <p:ph type="ftr" sz="quarter" idx="11"/>
          </p:nvPr>
        </p:nvSpPr>
        <p:spPr>
          <a:xfrm>
            <a:off x="4038600" y="8475136"/>
            <a:ext cx="4114800" cy="486833"/>
          </a:xfrm>
          <a:prstGeom prst="rect">
            <a:avLst/>
          </a:prstGeom>
        </p:spPr>
        <p:txBody>
          <a:bodyPr/>
          <a:lstStyle/>
          <a:p>
            <a:endParaRPr lang="es-MX"/>
          </a:p>
        </p:txBody>
      </p:sp>
      <p:sp>
        <p:nvSpPr>
          <p:cNvPr id="4" name="Slide Number Placeholder 3"/>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43911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a:prstGeom prst="rect">
            <a:avLst/>
          </a:prstGeom>
        </p:spPr>
        <p:txBody>
          <a:bodyPr anchor="b"/>
          <a:lstStyle>
            <a:lvl1pPr>
              <a:defRPr sz="4267"/>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1316569"/>
            <a:ext cx="6172200" cy="64981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743200"/>
            <a:ext cx="3932237" cy="508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Haga clic para modificar los estilos de texto del patrón</a:t>
            </a:r>
          </a:p>
        </p:txBody>
      </p:sp>
      <p:sp>
        <p:nvSpPr>
          <p:cNvPr id="5" name="Date Placeholder 4"/>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6" name="Footer Placeholder 5"/>
          <p:cNvSpPr>
            <a:spLocks noGrp="1"/>
          </p:cNvSpPr>
          <p:nvPr>
            <p:ph type="ftr" sz="quarter" idx="11"/>
          </p:nvPr>
        </p:nvSpPr>
        <p:spPr>
          <a:xfrm>
            <a:off x="4038600" y="8475136"/>
            <a:ext cx="4114800" cy="486833"/>
          </a:xfrm>
          <a:prstGeom prst="rect">
            <a:avLst/>
          </a:prstGeom>
        </p:spPr>
        <p:txBody>
          <a:bodyPr/>
          <a:lstStyle/>
          <a:p>
            <a:endParaRPr lang="es-MX"/>
          </a:p>
        </p:txBody>
      </p:sp>
      <p:sp>
        <p:nvSpPr>
          <p:cNvPr id="7" name="Slide Number Placeholder 6"/>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311010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a:prstGeom prst="rect">
            <a:avLst/>
          </a:prstGeom>
        </p:spPr>
        <p:txBody>
          <a:bodyPr anchor="b"/>
          <a:lstStyle>
            <a:lvl1pPr>
              <a:defRPr sz="426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1316569"/>
            <a:ext cx="6172200" cy="6498167"/>
          </a:xfrm>
          <a:prstGeom prst="rect">
            <a:avLst/>
          </a:prstGeo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743200"/>
            <a:ext cx="3932237" cy="508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Haga clic para modificar los estilos de texto del patrón</a:t>
            </a:r>
          </a:p>
        </p:txBody>
      </p:sp>
      <p:sp>
        <p:nvSpPr>
          <p:cNvPr id="5" name="Date Placeholder 4"/>
          <p:cNvSpPr>
            <a:spLocks noGrp="1"/>
          </p:cNvSpPr>
          <p:nvPr>
            <p:ph type="dt" sz="half" idx="10"/>
          </p:nvPr>
        </p:nvSpPr>
        <p:spPr>
          <a:xfrm>
            <a:off x="838200" y="8475136"/>
            <a:ext cx="2743200" cy="486833"/>
          </a:xfrm>
          <a:prstGeom prst="rect">
            <a:avLst/>
          </a:prstGeom>
        </p:spPr>
        <p:txBody>
          <a:bodyPr/>
          <a:lstStyle/>
          <a:p>
            <a:fld id="{3EDD2B0F-3E66-5B4E-8D50-A7853AF10C2C}" type="datetimeFigureOut">
              <a:rPr lang="es-MX" smtClean="0"/>
              <a:t>13/03/2025</a:t>
            </a:fld>
            <a:endParaRPr lang="es-MX"/>
          </a:p>
        </p:txBody>
      </p:sp>
      <p:sp>
        <p:nvSpPr>
          <p:cNvPr id="6" name="Footer Placeholder 5"/>
          <p:cNvSpPr>
            <a:spLocks noGrp="1"/>
          </p:cNvSpPr>
          <p:nvPr>
            <p:ph type="ftr" sz="quarter" idx="11"/>
          </p:nvPr>
        </p:nvSpPr>
        <p:spPr>
          <a:xfrm>
            <a:off x="4038600" y="8475136"/>
            <a:ext cx="4114800" cy="486833"/>
          </a:xfrm>
          <a:prstGeom prst="rect">
            <a:avLst/>
          </a:prstGeom>
        </p:spPr>
        <p:txBody>
          <a:bodyPr/>
          <a:lstStyle/>
          <a:p>
            <a:endParaRPr lang="es-MX"/>
          </a:p>
        </p:txBody>
      </p:sp>
      <p:sp>
        <p:nvSpPr>
          <p:cNvPr id="7" name="Slide Number Placeholder 6"/>
          <p:cNvSpPr>
            <a:spLocks noGrp="1"/>
          </p:cNvSpPr>
          <p:nvPr>
            <p:ph type="sldNum" sz="quarter" idx="12"/>
          </p:nvPr>
        </p:nvSpPr>
        <p:spPr>
          <a:xfrm>
            <a:off x="8610600" y="8475136"/>
            <a:ext cx="2743200" cy="486833"/>
          </a:xfrm>
          <a:prstGeom prst="rect">
            <a:avLst/>
          </a:prstGeom>
        </p:spPr>
        <p:txBody>
          <a:bodyPr/>
          <a:lstStyle/>
          <a:p>
            <a:fld id="{F3E58589-D2C3-314E-9518-39561636F3A4}" type="slidenum">
              <a:rPr lang="es-MX" smtClean="0"/>
              <a:t>‹Nº›</a:t>
            </a:fld>
            <a:endParaRPr lang="es-MX"/>
          </a:p>
        </p:txBody>
      </p:sp>
    </p:spTree>
    <p:extLst>
      <p:ext uri="{BB962C8B-B14F-4D97-AF65-F5344CB8AC3E}">
        <p14:creationId xmlns:p14="http://schemas.microsoft.com/office/powerpoint/2010/main" val="128832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73A52BE-7DA0-F034-BE59-BDA4A1E91CB8}"/>
              </a:ext>
            </a:extLst>
          </p:cNvPr>
          <p:cNvPicPr/>
          <p:nvPr userDrawn="1"/>
        </p:nvPicPr>
        <p:blipFill>
          <a:blip r:embed="rId13">
            <a:extLst>
              <a:ext uri="{28A0092B-C50C-407E-A947-70E740481C1C}">
                <a14:useLocalDpi xmlns:a14="http://schemas.microsoft.com/office/drawing/2010/main" val="0"/>
              </a:ext>
            </a:extLst>
          </a:blip>
          <a:srcRect t="14762" b="12222"/>
          <a:stretch/>
        </p:blipFill>
        <p:spPr bwMode="auto">
          <a:xfrm>
            <a:off x="0" y="1349829"/>
            <a:ext cx="7460343" cy="6676572"/>
          </a:xfrm>
          <a:prstGeom prst="rect">
            <a:avLst/>
          </a:prstGeom>
          <a:noFill/>
          <a:ln>
            <a:noFill/>
          </a:ln>
        </p:spPr>
      </p:pic>
      <p:pic>
        <p:nvPicPr>
          <p:cNvPr id="8" name="Imagen 7">
            <a:extLst>
              <a:ext uri="{FF2B5EF4-FFF2-40B4-BE49-F238E27FC236}">
                <a16:creationId xmlns:a16="http://schemas.microsoft.com/office/drawing/2014/main" id="{C0B04A3F-EA13-F9BF-1C30-79AFAEE93717}"/>
              </a:ext>
            </a:extLst>
          </p:cNvPr>
          <p:cNvPicPr/>
          <p:nvPr userDrawn="1"/>
        </p:nvPicPr>
        <p:blipFill>
          <a:blip r:embed="rId13">
            <a:extLst>
              <a:ext uri="{28A0092B-C50C-407E-A947-70E740481C1C}">
                <a14:useLocalDpi xmlns:a14="http://schemas.microsoft.com/office/drawing/2010/main" val="0"/>
              </a:ext>
            </a:extLst>
          </a:blip>
          <a:srcRect l="75851" t="89206" b="3760"/>
          <a:stretch/>
        </p:blipFill>
        <p:spPr bwMode="auto">
          <a:xfrm>
            <a:off x="10390414" y="8026401"/>
            <a:ext cx="1801586" cy="643163"/>
          </a:xfrm>
          <a:prstGeom prst="rect">
            <a:avLst/>
          </a:prstGeom>
          <a:noFill/>
          <a:ln>
            <a:noFill/>
          </a:ln>
        </p:spPr>
      </p:pic>
      <p:pic>
        <p:nvPicPr>
          <p:cNvPr id="9" name="Imagen 8">
            <a:extLst>
              <a:ext uri="{FF2B5EF4-FFF2-40B4-BE49-F238E27FC236}">
                <a16:creationId xmlns:a16="http://schemas.microsoft.com/office/drawing/2014/main" id="{EE4B8D17-82E5-A7CE-8071-CAA54FD94D16}"/>
              </a:ext>
            </a:extLst>
          </p:cNvPr>
          <p:cNvPicPr/>
          <p:nvPr userDrawn="1"/>
        </p:nvPicPr>
        <p:blipFill>
          <a:blip r:embed="rId13">
            <a:extLst>
              <a:ext uri="{28A0092B-C50C-407E-A947-70E740481C1C}">
                <a14:useLocalDpi xmlns:a14="http://schemas.microsoft.com/office/drawing/2010/main" val="0"/>
              </a:ext>
            </a:extLst>
          </a:blip>
          <a:srcRect l="33074" r="31323" b="89206"/>
          <a:stretch/>
        </p:blipFill>
        <p:spPr bwMode="auto">
          <a:xfrm>
            <a:off x="4767942" y="130627"/>
            <a:ext cx="2656115" cy="986972"/>
          </a:xfrm>
          <a:prstGeom prst="rect">
            <a:avLst/>
          </a:prstGeom>
          <a:noFill/>
          <a:ln>
            <a:noFill/>
          </a:ln>
        </p:spPr>
      </p:pic>
      <p:pic>
        <p:nvPicPr>
          <p:cNvPr id="10" name="Imagen 9">
            <a:extLst>
              <a:ext uri="{FF2B5EF4-FFF2-40B4-BE49-F238E27FC236}">
                <a16:creationId xmlns:a16="http://schemas.microsoft.com/office/drawing/2014/main" id="{E32FFC30-FFC9-DA73-4CC4-25BFC560B51D}"/>
              </a:ext>
            </a:extLst>
          </p:cNvPr>
          <p:cNvPicPr/>
          <p:nvPr userDrawn="1"/>
        </p:nvPicPr>
        <p:blipFill>
          <a:blip r:embed="rId13">
            <a:extLst>
              <a:ext uri="{28A0092B-C50C-407E-A947-70E740481C1C}">
                <a14:useLocalDpi xmlns:a14="http://schemas.microsoft.com/office/drawing/2010/main" val="0"/>
              </a:ext>
            </a:extLst>
          </a:blip>
          <a:srcRect l="1021" t="96146" r="-1021" b="21"/>
          <a:stretch/>
        </p:blipFill>
        <p:spPr bwMode="auto">
          <a:xfrm>
            <a:off x="0" y="8793480"/>
            <a:ext cx="12337143" cy="350520"/>
          </a:xfrm>
          <a:prstGeom prst="rect">
            <a:avLst/>
          </a:prstGeom>
          <a:noFill/>
          <a:ln>
            <a:noFill/>
          </a:ln>
        </p:spPr>
      </p:pic>
    </p:spTree>
    <p:extLst>
      <p:ext uri="{BB962C8B-B14F-4D97-AF65-F5344CB8AC3E}">
        <p14:creationId xmlns:p14="http://schemas.microsoft.com/office/powerpoint/2010/main" val="33813750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28.emf"/><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4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callto:(246)%2046-52-9-60" TargetMode="External"/><Relationship Id="rId2" Type="http://schemas.openxmlformats.org/officeDocument/2006/relationships/hyperlink" Target="mailto:coordinacion.hacendaria@finanzastlax.gob.m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D4055CE-82D6-4689-DE11-69FDD20E4435}"/>
              </a:ext>
            </a:extLst>
          </p:cNvPr>
          <p:cNvSpPr txBox="1"/>
          <p:nvPr/>
        </p:nvSpPr>
        <p:spPr>
          <a:xfrm>
            <a:off x="245075" y="1999861"/>
            <a:ext cx="11701849" cy="5368906"/>
          </a:xfrm>
          <a:prstGeom prst="rect">
            <a:avLst/>
          </a:prstGeom>
          <a:noFill/>
        </p:spPr>
        <p:txBody>
          <a:bodyPr wrap="square">
            <a:spAutoFit/>
          </a:bodyPr>
          <a:lstStyle/>
          <a:p>
            <a:pPr algn="ctr">
              <a:lnSpc>
                <a:spcPct val="150000"/>
              </a:lnSpc>
            </a:pPr>
            <a:r>
              <a:rPr lang="es-ES" sz="4400" b="1" dirty="0">
                <a:latin typeface="Arial" panose="020B0604020202020204" pitchFamily="34" charset="0"/>
                <a:cs typeface="Arial" panose="020B0604020202020204" pitchFamily="34" charset="0"/>
              </a:rPr>
              <a:t>Taller sobre el Procedimiento de Validación y Justificación de la Información del Impuesto Predial y los Derechos por el Suministro de Agua</a:t>
            </a:r>
          </a:p>
          <a:p>
            <a:pPr algn="ctr">
              <a:lnSpc>
                <a:spcPct val="150000"/>
              </a:lnSpc>
            </a:pPr>
            <a:r>
              <a:rPr lang="es-ES" sz="6000" b="1" u="sng" dirty="0">
                <a:latin typeface="Arial" panose="020B0604020202020204" pitchFamily="34" charset="0"/>
                <a:cs typeface="Arial" panose="020B0604020202020204" pitchFamily="34" charset="0"/>
              </a:rPr>
              <a:t>2024</a:t>
            </a:r>
            <a:endParaRPr lang="es-MX" sz="6600" u="sng"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2567DD62-904B-80B9-6B1C-01EAC22BB56F}"/>
              </a:ext>
            </a:extLst>
          </p:cNvPr>
          <p:cNvSpPr txBox="1"/>
          <p:nvPr/>
        </p:nvSpPr>
        <p:spPr>
          <a:xfrm>
            <a:off x="7573617" y="7335077"/>
            <a:ext cx="4140274" cy="400110"/>
          </a:xfrm>
          <a:prstGeom prst="rect">
            <a:avLst/>
          </a:prstGeom>
          <a:noFill/>
        </p:spPr>
        <p:txBody>
          <a:bodyPr wrap="square" rtlCol="0">
            <a:spAutoFit/>
          </a:bodyPr>
          <a:lstStyle/>
          <a:p>
            <a:r>
              <a:rPr lang="es-ES" sz="2000" b="1" dirty="0">
                <a:latin typeface="Calibri" panose="020F0502020204030204" pitchFamily="34" charset="0"/>
                <a:cs typeface="Calibri" panose="020F0502020204030204" pitchFamily="34" charset="0"/>
              </a:rPr>
              <a:t>Tlaxcala, </a:t>
            </a:r>
            <a:r>
              <a:rPr lang="es-ES" sz="2000" b="1" dirty="0" err="1">
                <a:latin typeface="Calibri" panose="020F0502020204030204" pitchFamily="34" charset="0"/>
                <a:cs typeface="Calibri" panose="020F0502020204030204" pitchFamily="34" charset="0"/>
              </a:rPr>
              <a:t>Tlax</a:t>
            </a:r>
            <a:r>
              <a:rPr lang="es-ES" sz="2000" b="1" dirty="0">
                <a:latin typeface="Calibri" panose="020F0502020204030204" pitchFamily="34" charset="0"/>
                <a:cs typeface="Calibri" panose="020F0502020204030204" pitchFamily="34" charset="0"/>
              </a:rPr>
              <a:t> a 14 de marzo  de 2025</a:t>
            </a:r>
            <a:endParaRPr lang="es-MX"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421688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8F61CAB-F9E1-D33B-72B6-9AE2265DD1F9}"/>
              </a:ext>
            </a:extLst>
          </p:cNvPr>
          <p:cNvSpPr/>
          <p:nvPr/>
        </p:nvSpPr>
        <p:spPr>
          <a:xfrm>
            <a:off x="853440" y="2660293"/>
            <a:ext cx="10485120" cy="3477875"/>
          </a:xfrm>
          <a:prstGeom prst="rect">
            <a:avLst/>
          </a:prstGeom>
        </p:spPr>
        <p:txBody>
          <a:bodyPr wrap="square">
            <a:spAutoFit/>
          </a:bodyPr>
          <a:lstStyle/>
          <a:p>
            <a:pPr lvl="2" algn="ctr"/>
            <a:r>
              <a:rPr lang="es-ES" sz="4400" b="1" dirty="0">
                <a:latin typeface="Arial" panose="020B0604020202020204" pitchFamily="34" charset="0"/>
                <a:cs typeface="Arial" panose="020B0604020202020204" pitchFamily="34" charset="0"/>
              </a:rPr>
              <a:t>Implicaciones de la Recaudación de Impuesto Predial y Derechos de Agua en las Participaciones Federales </a:t>
            </a:r>
          </a:p>
          <a:p>
            <a:pPr lvl="2" algn="ctr"/>
            <a:r>
              <a:rPr lang="es-ES" sz="4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637355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93566-5DF5-758A-822B-E573D9921DC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D045002-F69A-D943-2E3C-F5B11A8D9BA5}"/>
              </a:ext>
            </a:extLst>
          </p:cNvPr>
          <p:cNvSpPr/>
          <p:nvPr/>
        </p:nvSpPr>
        <p:spPr>
          <a:xfrm>
            <a:off x="1324538" y="1343557"/>
            <a:ext cx="8438324" cy="1077218"/>
          </a:xfrm>
          <a:prstGeom prst="rect">
            <a:avLst/>
          </a:prstGeom>
        </p:spPr>
        <p:txBody>
          <a:bodyPr wrap="square">
            <a:spAutoFit/>
          </a:bodyPr>
          <a:lstStyle/>
          <a:p>
            <a:pPr lvl="2" algn="ctr"/>
            <a:r>
              <a:rPr lang="es-ES" sz="3200" b="1" dirty="0">
                <a:latin typeface="Arial" panose="020B0604020202020204" pitchFamily="34" charset="0"/>
                <a:cs typeface="Arial" panose="020B0604020202020204" pitchFamily="34" charset="0"/>
              </a:rPr>
              <a:t>Sistema de Participaciones Federales (Ramo 28 del PEF) </a:t>
            </a:r>
          </a:p>
        </p:txBody>
      </p:sp>
      <p:sp>
        <p:nvSpPr>
          <p:cNvPr id="3" name="Rectángulo 2">
            <a:extLst>
              <a:ext uri="{FF2B5EF4-FFF2-40B4-BE49-F238E27FC236}">
                <a16:creationId xmlns:a16="http://schemas.microsoft.com/office/drawing/2014/main" id="{4FEDC9C2-3E53-CE67-2661-ABCA085FF132}"/>
              </a:ext>
            </a:extLst>
          </p:cNvPr>
          <p:cNvSpPr/>
          <p:nvPr/>
        </p:nvSpPr>
        <p:spPr>
          <a:xfrm>
            <a:off x="563563" y="2837111"/>
            <a:ext cx="11261575" cy="3890489"/>
          </a:xfrm>
          <a:prstGeom prst="rect">
            <a:avLst/>
          </a:prstGeom>
        </p:spPr>
        <p:txBody>
          <a:bodyPr wrap="square">
            <a:spAutoFit/>
          </a:bodyPr>
          <a:lstStyle/>
          <a:p>
            <a:pPr algn="just">
              <a:lnSpc>
                <a:spcPct val="150000"/>
              </a:lnSpc>
            </a:pPr>
            <a:r>
              <a:rPr lang="es-ES" sz="2800" b="1" dirty="0">
                <a:latin typeface="Arial" panose="020B0604020202020204" pitchFamily="34" charset="0"/>
                <a:cs typeface="Arial" panose="020B0604020202020204" pitchFamily="34" charset="0"/>
              </a:rPr>
              <a:t>En la Ley de Coordinación Fiscal (LCF), se establece la metodología para la determinación de las participaciones que corresponden a las haciendas públicas estatales y municipales en los ingresos federales; la integración de los fondos de participaciones y las fórmulas de distribución; asimismo, se fijan las reglas para la liquidación de estas. </a:t>
            </a:r>
            <a:endParaRPr lang="es-MX"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88573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61F383C-F161-4AF5-A1DD-DB439DB5E31B}"/>
              </a:ext>
            </a:extLst>
          </p:cNvPr>
          <p:cNvPicPr>
            <a:picLocks noChangeAspect="1"/>
          </p:cNvPicPr>
          <p:nvPr/>
        </p:nvPicPr>
        <p:blipFill rotWithShape="1">
          <a:blip r:embed="rId2">
            <a:clrChange>
              <a:clrFrom>
                <a:srgbClr val="FFFFFF"/>
              </a:clrFrom>
              <a:clrTo>
                <a:srgbClr val="FFFFFF">
                  <a:alpha val="0"/>
                </a:srgbClr>
              </a:clrTo>
            </a:clrChange>
          </a:blip>
          <a:srcRect t="2003"/>
          <a:stretch/>
        </p:blipFill>
        <p:spPr>
          <a:xfrm>
            <a:off x="980183" y="1100380"/>
            <a:ext cx="10231633" cy="7208732"/>
          </a:xfrm>
          <a:prstGeom prst="rect">
            <a:avLst/>
          </a:prstGeom>
        </p:spPr>
      </p:pic>
    </p:spTree>
    <p:extLst>
      <p:ext uri="{BB962C8B-B14F-4D97-AF65-F5344CB8AC3E}">
        <p14:creationId xmlns:p14="http://schemas.microsoft.com/office/powerpoint/2010/main" val="160943752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D41A9E1-FB51-F918-6C01-BDC342D03483}"/>
              </a:ext>
            </a:extLst>
          </p:cNvPr>
          <p:cNvPicPr/>
          <p:nvPr/>
        </p:nvPicPr>
        <p:blipFill rotWithShape="1">
          <a:blip r:embed="rId2">
            <a:clrChange>
              <a:clrFrom>
                <a:srgbClr val="FFFFFF"/>
              </a:clrFrom>
              <a:clrTo>
                <a:srgbClr val="FFFFFF">
                  <a:alpha val="0"/>
                </a:srgbClr>
              </a:clrTo>
            </a:clrChange>
          </a:blip>
          <a:srcRect l="10014" t="40954" r="34997" b="12156"/>
          <a:stretch/>
        </p:blipFill>
        <p:spPr bwMode="auto">
          <a:xfrm>
            <a:off x="1177874" y="929383"/>
            <a:ext cx="9887919" cy="7300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980025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77BEF46-8E4C-4A17-8F91-199AC10769A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69612" y="1592454"/>
            <a:ext cx="10052776" cy="6948534"/>
          </a:xfrm>
          <a:prstGeom prst="rect">
            <a:avLst/>
          </a:prstGeom>
        </p:spPr>
      </p:pic>
      <p:sp>
        <p:nvSpPr>
          <p:cNvPr id="6" name="CuadroTexto 5">
            <a:extLst>
              <a:ext uri="{FF2B5EF4-FFF2-40B4-BE49-F238E27FC236}">
                <a16:creationId xmlns:a16="http://schemas.microsoft.com/office/drawing/2014/main" id="{710FB5C7-52B4-40CF-8AB7-BB73A2504A63}"/>
              </a:ext>
            </a:extLst>
          </p:cNvPr>
          <p:cNvSpPr txBox="1"/>
          <p:nvPr/>
        </p:nvSpPr>
        <p:spPr>
          <a:xfrm>
            <a:off x="728138" y="1042931"/>
            <a:ext cx="10786597" cy="461665"/>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FONDO GENERAL DE PARTICIPACIONES </a:t>
            </a:r>
          </a:p>
        </p:txBody>
      </p:sp>
    </p:spTree>
    <p:extLst>
      <p:ext uri="{BB962C8B-B14F-4D97-AF65-F5344CB8AC3E}">
        <p14:creationId xmlns:p14="http://schemas.microsoft.com/office/powerpoint/2010/main" val="242541162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8F2E4E8A-E519-57BC-AD8C-4B053CBED7A7}"/>
              </a:ext>
            </a:extLst>
          </p:cNvPr>
          <p:cNvGrpSpPr/>
          <p:nvPr/>
        </p:nvGrpSpPr>
        <p:grpSpPr>
          <a:xfrm>
            <a:off x="852406" y="786078"/>
            <a:ext cx="10616339" cy="7542255"/>
            <a:chOff x="852406" y="987552"/>
            <a:chExt cx="10616339" cy="7542255"/>
          </a:xfrm>
        </p:grpSpPr>
        <p:pic>
          <p:nvPicPr>
            <p:cNvPr id="2" name="Imagen 1">
              <a:extLst>
                <a:ext uri="{FF2B5EF4-FFF2-40B4-BE49-F238E27FC236}">
                  <a16:creationId xmlns:a16="http://schemas.microsoft.com/office/drawing/2014/main" id="{B7AD715F-B0A7-BFE6-1494-BC6C8EADA7DA}"/>
                </a:ext>
              </a:extLst>
            </p:cNvPr>
            <p:cNvPicPr/>
            <p:nvPr/>
          </p:nvPicPr>
          <p:blipFill rotWithShape="1">
            <a:blip r:embed="rId2">
              <a:clrChange>
                <a:clrFrom>
                  <a:srgbClr val="FFFFFF"/>
                </a:clrFrom>
                <a:clrTo>
                  <a:srgbClr val="FFFFFF">
                    <a:alpha val="0"/>
                  </a:srgbClr>
                </a:clrTo>
              </a:clrChange>
            </a:blip>
            <a:srcRect l="9844" t="28074" r="34827" b="22117"/>
            <a:stretch/>
          </p:blipFill>
          <p:spPr bwMode="auto">
            <a:xfrm>
              <a:off x="852406" y="987552"/>
              <a:ext cx="10616339" cy="7542255"/>
            </a:xfrm>
            <a:prstGeom prst="rect">
              <a:avLst/>
            </a:prstGeom>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965CF4A9-A3B3-5465-CF1A-6A3793DA66A2}"/>
                </a:ext>
              </a:extLst>
            </p:cNvPr>
            <p:cNvSpPr/>
            <p:nvPr/>
          </p:nvSpPr>
          <p:spPr>
            <a:xfrm>
              <a:off x="963168" y="3782774"/>
              <a:ext cx="1277495" cy="566338"/>
            </a:xfrm>
            <a:prstGeom prst="rect">
              <a:avLst/>
            </a:prstGeom>
            <a:solidFill>
              <a:schemeClr val="bg1">
                <a:lumMod val="6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2">
                      <a:lumMod val="10000"/>
                    </a:schemeClr>
                  </a:solidFill>
                </a:rPr>
                <a:t>FFM</a:t>
              </a:r>
            </a:p>
          </p:txBody>
        </p:sp>
        <p:sp>
          <p:nvSpPr>
            <p:cNvPr id="4" name="Rectángulo 3">
              <a:extLst>
                <a:ext uri="{FF2B5EF4-FFF2-40B4-BE49-F238E27FC236}">
                  <a16:creationId xmlns:a16="http://schemas.microsoft.com/office/drawing/2014/main" id="{3E7EE7E4-D381-5099-38E9-2ED421076C96}"/>
                </a:ext>
              </a:extLst>
            </p:cNvPr>
            <p:cNvSpPr/>
            <p:nvPr/>
          </p:nvSpPr>
          <p:spPr>
            <a:xfrm>
              <a:off x="3127839" y="3040186"/>
              <a:ext cx="1059197" cy="485433"/>
            </a:xfrm>
            <a:prstGeom prst="rect">
              <a:avLst/>
            </a:prstGeom>
            <a:solidFill>
              <a:schemeClr val="bg1">
                <a:lumMod val="6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bg2">
                      <a:lumMod val="10000"/>
                    </a:schemeClr>
                  </a:solidFill>
                </a:rPr>
                <a:t>FFM</a:t>
              </a:r>
            </a:p>
          </p:txBody>
        </p:sp>
        <p:sp>
          <p:nvSpPr>
            <p:cNvPr id="6" name="Rectángulo 5">
              <a:extLst>
                <a:ext uri="{FF2B5EF4-FFF2-40B4-BE49-F238E27FC236}">
                  <a16:creationId xmlns:a16="http://schemas.microsoft.com/office/drawing/2014/main" id="{5729D141-B863-F778-E5E4-E1EA190799E3}"/>
                </a:ext>
              </a:extLst>
            </p:cNvPr>
            <p:cNvSpPr/>
            <p:nvPr/>
          </p:nvSpPr>
          <p:spPr>
            <a:xfrm>
              <a:off x="4221305" y="4937760"/>
              <a:ext cx="933846" cy="478151"/>
            </a:xfrm>
            <a:prstGeom prst="rect">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bg2">
                      <a:lumMod val="10000"/>
                    </a:schemeClr>
                  </a:solidFill>
                </a:rPr>
                <a:t>FFM</a:t>
              </a:r>
            </a:p>
          </p:txBody>
        </p:sp>
      </p:grpSp>
    </p:spTree>
    <p:extLst>
      <p:ext uri="{BB962C8B-B14F-4D97-AF65-F5344CB8AC3E}">
        <p14:creationId xmlns:p14="http://schemas.microsoft.com/office/powerpoint/2010/main" val="246992085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5D6CF8-0573-4BCC-981D-4A9F60B563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0656" y="1027266"/>
            <a:ext cx="11094070" cy="7414592"/>
          </a:xfrm>
          <a:prstGeom prst="rect">
            <a:avLst/>
          </a:prstGeom>
        </p:spPr>
      </p:pic>
    </p:spTree>
    <p:extLst>
      <p:ext uri="{BB962C8B-B14F-4D97-AF65-F5344CB8AC3E}">
        <p14:creationId xmlns:p14="http://schemas.microsoft.com/office/powerpoint/2010/main" val="16467283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1F0EE-6D20-95E9-AFAD-17CEEB7D1F1C}"/>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C0E674F-DE5C-C4F3-07B4-440A972ECBB5}"/>
              </a:ext>
            </a:extLst>
          </p:cNvPr>
          <p:cNvPicPr>
            <a:picLocks noChangeAspect="1"/>
          </p:cNvPicPr>
          <p:nvPr/>
        </p:nvPicPr>
        <p:blipFill>
          <a:blip r:embed="rId2"/>
          <a:stretch>
            <a:fillRect/>
          </a:stretch>
        </p:blipFill>
        <p:spPr>
          <a:xfrm>
            <a:off x="550037" y="2247254"/>
            <a:ext cx="11205105" cy="4928461"/>
          </a:xfrm>
          <a:prstGeom prst="rect">
            <a:avLst/>
          </a:prstGeom>
        </p:spPr>
      </p:pic>
    </p:spTree>
    <p:extLst>
      <p:ext uri="{BB962C8B-B14F-4D97-AF65-F5344CB8AC3E}">
        <p14:creationId xmlns:p14="http://schemas.microsoft.com/office/powerpoint/2010/main" val="18829586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CCBAA-94DF-52A9-F6B6-F84A19F916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8C4A4DDE-AC6F-A253-F8BE-F21AAF5D569A}"/>
              </a:ext>
            </a:extLst>
          </p:cNvPr>
          <p:cNvPicPr>
            <a:picLocks noChangeAspect="1"/>
          </p:cNvPicPr>
          <p:nvPr/>
        </p:nvPicPr>
        <p:blipFill>
          <a:blip r:embed="rId2"/>
          <a:stretch>
            <a:fillRect/>
          </a:stretch>
        </p:blipFill>
        <p:spPr>
          <a:xfrm>
            <a:off x="1217043" y="847344"/>
            <a:ext cx="9757913" cy="7985760"/>
          </a:xfrm>
          <a:prstGeom prst="rect">
            <a:avLst/>
          </a:prstGeom>
        </p:spPr>
      </p:pic>
    </p:spTree>
    <p:extLst>
      <p:ext uri="{BB962C8B-B14F-4D97-AF65-F5344CB8AC3E}">
        <p14:creationId xmlns:p14="http://schemas.microsoft.com/office/powerpoint/2010/main" val="425577537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EEB71-F68B-DF79-1289-9BB6C21B8A2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0C2ECF47-C74F-501F-ADDC-79777B9879EC}"/>
              </a:ext>
            </a:extLst>
          </p:cNvPr>
          <p:cNvPicPr>
            <a:picLocks noChangeAspect="1"/>
          </p:cNvPicPr>
          <p:nvPr/>
        </p:nvPicPr>
        <p:blipFill>
          <a:blip r:embed="rId2"/>
          <a:stretch>
            <a:fillRect/>
          </a:stretch>
        </p:blipFill>
        <p:spPr>
          <a:xfrm>
            <a:off x="2084833" y="991680"/>
            <a:ext cx="7949184" cy="7815072"/>
          </a:xfrm>
          <a:prstGeom prst="rect">
            <a:avLst/>
          </a:prstGeom>
        </p:spPr>
      </p:pic>
    </p:spTree>
    <p:extLst>
      <p:ext uri="{BB962C8B-B14F-4D97-AF65-F5344CB8AC3E}">
        <p14:creationId xmlns:p14="http://schemas.microsoft.com/office/powerpoint/2010/main" val="32200013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9EE3A06-0CFD-4C2A-A2C5-17A221D153B7}"/>
              </a:ext>
            </a:extLst>
          </p:cNvPr>
          <p:cNvSpPr txBox="1"/>
          <p:nvPr/>
        </p:nvSpPr>
        <p:spPr>
          <a:xfrm>
            <a:off x="465212" y="2193629"/>
            <a:ext cx="11261575" cy="5693866"/>
          </a:xfrm>
          <a:prstGeom prst="rect">
            <a:avLst/>
          </a:prstGeom>
          <a:noFill/>
        </p:spPr>
        <p:txBody>
          <a:bodyPr wrap="square">
            <a:spAutoFit/>
          </a:bodyPr>
          <a:lstStyle/>
          <a:p>
            <a:pPr marL="457200" indent="-457200" algn="just">
              <a:buFont typeface="Wingdings" panose="05000000000000000000" pitchFamily="2" charset="2"/>
              <a:buChar char="Ø"/>
            </a:pPr>
            <a:r>
              <a:rPr lang="es-ES" sz="2800" dirty="0">
                <a:latin typeface="Arial" panose="020B0604020202020204" pitchFamily="34" charset="0"/>
                <a:cs typeface="Arial" panose="020B0604020202020204" pitchFamily="34" charset="0"/>
              </a:rPr>
              <a:t>El impuesto predial es el ingreso más importante para los municipios de México, ya que constituye la principal fuente de recursos propios, además de ser una contribución que es competencia de este orden de gobierno conforme lo dispuesto por </a:t>
            </a:r>
            <a:r>
              <a:rPr lang="es-ES" sz="2800" b="1" dirty="0">
                <a:latin typeface="Arial" panose="020B0604020202020204" pitchFamily="34" charset="0"/>
                <a:cs typeface="Arial" panose="020B0604020202020204" pitchFamily="34" charset="0"/>
              </a:rPr>
              <a:t>el artículo 115 Constitucional</a:t>
            </a:r>
            <a:r>
              <a:rPr lang="es-ES" sz="2800" dirty="0">
                <a:latin typeface="Arial" panose="020B0604020202020204" pitchFamily="34" charset="0"/>
                <a:cs typeface="Arial" panose="020B0604020202020204" pitchFamily="34" charset="0"/>
              </a:rPr>
              <a:t>.</a:t>
            </a:r>
          </a:p>
          <a:p>
            <a:pPr algn="just"/>
            <a:endParaRPr lang="es-ES"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ES" sz="2800" dirty="0">
                <a:latin typeface="Arial" panose="020B0604020202020204" pitchFamily="34" charset="0"/>
                <a:cs typeface="Arial" panose="020B0604020202020204" pitchFamily="34" charset="0"/>
              </a:rPr>
              <a:t>Es el impuesto local más aceptado, pero, al mismo tiempo, el más sensible en su aplicación. </a:t>
            </a:r>
          </a:p>
          <a:p>
            <a:pPr algn="just"/>
            <a:endParaRPr lang="es-ES"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ES" sz="2800" dirty="0">
                <a:latin typeface="Arial" panose="020B0604020202020204" pitchFamily="34" charset="0"/>
                <a:cs typeface="Arial" panose="020B0604020202020204" pitchFamily="34" charset="0"/>
              </a:rPr>
              <a:t>Es por ello que algunos gobiernos municipales determinan no realizar mayores ajustes en el diseño de política fiscal, aun cuando exista una gran necesidad de recursos para atender las crecientes necesidades de la Población.</a:t>
            </a:r>
            <a:endParaRPr lang="es-MX" sz="28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B9DF2413-DB62-439B-A244-43426E37A708}"/>
              </a:ext>
            </a:extLst>
          </p:cNvPr>
          <p:cNvSpPr txBox="1"/>
          <p:nvPr/>
        </p:nvSpPr>
        <p:spPr>
          <a:xfrm>
            <a:off x="617839" y="1145756"/>
            <a:ext cx="10762735" cy="523220"/>
          </a:xfrm>
          <a:prstGeom prst="rect">
            <a:avLst/>
          </a:prstGeom>
          <a:noFill/>
        </p:spPr>
        <p:txBody>
          <a:bodyPr wrap="square" rtlCol="0">
            <a:spAutoFit/>
          </a:bodyPr>
          <a:lstStyle/>
          <a:p>
            <a:pPr algn="ctr"/>
            <a:r>
              <a:rPr lang="es-ES" sz="2800" b="1" dirty="0">
                <a:latin typeface="Arial" panose="020B0604020202020204" pitchFamily="34" charset="0"/>
                <a:cs typeface="Arial" panose="020B0604020202020204" pitchFamily="34" charset="0"/>
              </a:rPr>
              <a:t>CONSIDERACIONES DEL IMPUESTO PREDIAL EN MÉXICO</a:t>
            </a:r>
            <a:endParaRPr lang="es-MX"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71839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62EBE1-4F77-7E04-27CD-94692BBCEE83}"/>
              </a:ext>
            </a:extLst>
          </p:cNvPr>
          <p:cNvPicPr/>
          <p:nvPr/>
        </p:nvPicPr>
        <p:blipFill rotWithShape="1">
          <a:blip r:embed="rId2">
            <a:clrChange>
              <a:clrFrom>
                <a:srgbClr val="FFFFFF"/>
              </a:clrFrom>
              <a:clrTo>
                <a:srgbClr val="FFFFFF">
                  <a:alpha val="0"/>
                </a:srgbClr>
              </a:clrTo>
            </a:clrChange>
          </a:blip>
          <a:srcRect l="8826" t="23546" r="35506" b="23928"/>
          <a:stretch/>
        </p:blipFill>
        <p:spPr bwMode="auto">
          <a:xfrm>
            <a:off x="563563" y="1070556"/>
            <a:ext cx="11285586" cy="7063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992624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FB56679-80DE-4DC0-96E0-B380117D677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48139" y="1348354"/>
            <a:ext cx="10990251" cy="6947284"/>
          </a:xfrm>
          <a:prstGeom prst="rect">
            <a:avLst/>
          </a:prstGeom>
        </p:spPr>
      </p:pic>
    </p:spTree>
    <p:extLst>
      <p:ext uri="{BB962C8B-B14F-4D97-AF65-F5344CB8AC3E}">
        <p14:creationId xmlns:p14="http://schemas.microsoft.com/office/powerpoint/2010/main" val="142307902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2E4EED-FEE9-4F9A-A367-F860E52F170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3563" y="954492"/>
            <a:ext cx="11283880" cy="7533861"/>
          </a:xfrm>
          <a:prstGeom prst="rect">
            <a:avLst/>
          </a:prstGeom>
        </p:spPr>
      </p:pic>
    </p:spTree>
    <p:extLst>
      <p:ext uri="{BB962C8B-B14F-4D97-AF65-F5344CB8AC3E}">
        <p14:creationId xmlns:p14="http://schemas.microsoft.com/office/powerpoint/2010/main" val="71527344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75DF442-A8C2-4F7E-9A45-E9B4DBF2E5F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78828" y="1044787"/>
            <a:ext cx="11044901" cy="7370792"/>
          </a:xfrm>
          <a:prstGeom prst="rect">
            <a:avLst/>
          </a:prstGeom>
        </p:spPr>
      </p:pic>
    </p:spTree>
    <p:extLst>
      <p:ext uri="{BB962C8B-B14F-4D97-AF65-F5344CB8AC3E}">
        <p14:creationId xmlns:p14="http://schemas.microsoft.com/office/powerpoint/2010/main" val="335631946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8AB2D6-8C16-1039-42A2-EA6693B9EB89}"/>
              </a:ext>
            </a:extLst>
          </p:cNvPr>
          <p:cNvSpPr txBox="1"/>
          <p:nvPr/>
        </p:nvSpPr>
        <p:spPr>
          <a:xfrm>
            <a:off x="31116" y="1971417"/>
            <a:ext cx="12103223" cy="5616859"/>
          </a:xfrm>
          <a:prstGeom prst="rect">
            <a:avLst/>
          </a:prstGeom>
          <a:noFill/>
        </p:spPr>
        <p:txBody>
          <a:bodyPr wrap="square" rtlCol="0">
            <a:spAutoFit/>
          </a:bodyPr>
          <a:lstStyle/>
          <a:p>
            <a:pPr algn="ctr">
              <a:lnSpc>
                <a:spcPct val="150000"/>
              </a:lnSpc>
            </a:pPr>
            <a:r>
              <a:rPr lang="es-MX" sz="4800" b="1" kern="0" dirty="0">
                <a:effectLst>
                  <a:outerShdw blurRad="38100" dist="38100" dir="2700000" algn="tl">
                    <a:srgbClr val="000000">
                      <a:alpha val="43137"/>
                    </a:srgbClr>
                  </a:outerShdw>
                </a:effectLst>
                <a:latin typeface="Arial "/>
                <a:ea typeface="Roboto Slab" panose="020B0604020202020204" charset="0"/>
              </a:rPr>
              <a:t>Entrega de la información de la Recaudación del Impuesto Predial y los Derechos por Suministro de Agua del Ejercicio Fiscal</a:t>
            </a:r>
          </a:p>
          <a:p>
            <a:pPr algn="ctr">
              <a:lnSpc>
                <a:spcPct val="150000"/>
              </a:lnSpc>
            </a:pPr>
            <a:r>
              <a:rPr lang="es-MX" sz="5400" b="1" kern="0" dirty="0">
                <a:effectLst>
                  <a:outerShdw blurRad="38100" dist="38100" dir="2700000" algn="tl">
                    <a:srgbClr val="000000">
                      <a:alpha val="43137"/>
                    </a:srgbClr>
                  </a:outerShdw>
                </a:effectLst>
                <a:latin typeface="Arial "/>
                <a:ea typeface="Roboto Slab" panose="020B0604020202020204" charset="0"/>
              </a:rPr>
              <a:t>2024</a:t>
            </a:r>
            <a:endParaRPr lang="es-MX" sz="5400" b="1" dirty="0">
              <a:solidFill>
                <a:srgbClr val="5E3073"/>
              </a:solidFill>
              <a:effectLst>
                <a:outerShdw blurRad="38100" dist="38100" dir="2700000" algn="tl">
                  <a:srgbClr val="000000">
                    <a:alpha val="43137"/>
                  </a:srgbClr>
                </a:outerShdw>
              </a:effectLst>
              <a:latin typeface="Arial "/>
              <a:cs typeface="Calibri" panose="020F0502020204030204" pitchFamily="34" charset="0"/>
            </a:endParaRPr>
          </a:p>
        </p:txBody>
      </p:sp>
    </p:spTree>
    <p:extLst>
      <p:ext uri="{BB962C8B-B14F-4D97-AF65-F5344CB8AC3E}">
        <p14:creationId xmlns:p14="http://schemas.microsoft.com/office/powerpoint/2010/main" val="3239373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a:extLst>
              <a:ext uri="{FF2B5EF4-FFF2-40B4-BE49-F238E27FC236}">
                <a16:creationId xmlns:a16="http://schemas.microsoft.com/office/drawing/2014/main" id="{D4685EAD-E0D8-81FC-5444-FA7A48C824C2}"/>
              </a:ext>
            </a:extLst>
          </p:cNvPr>
          <p:cNvSpPr txBox="1">
            <a:spLocks noChangeArrowheads="1"/>
          </p:cNvSpPr>
          <p:nvPr/>
        </p:nvSpPr>
        <p:spPr bwMode="auto">
          <a:xfrm>
            <a:off x="6390481" y="1309956"/>
            <a:ext cx="5111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MX" altLang="es-MX" sz="2800" b="1" u="sng" dirty="0">
                <a:latin typeface="Arial" panose="020B0604020202020204" pitchFamily="34" charset="0"/>
              </a:rPr>
              <a:t>NORMATIVIDAD BASE</a:t>
            </a:r>
            <a:endParaRPr lang="es-MX" altLang="es-MX" sz="2800" u="sng" dirty="0"/>
          </a:p>
        </p:txBody>
      </p:sp>
      <p:sp>
        <p:nvSpPr>
          <p:cNvPr id="3" name="CuadroTexto 2">
            <a:extLst>
              <a:ext uri="{FF2B5EF4-FFF2-40B4-BE49-F238E27FC236}">
                <a16:creationId xmlns:a16="http://schemas.microsoft.com/office/drawing/2014/main" id="{B2D47512-0700-F140-4AD7-A1B0BD682E71}"/>
              </a:ext>
            </a:extLst>
          </p:cNvPr>
          <p:cNvSpPr txBox="1"/>
          <p:nvPr/>
        </p:nvSpPr>
        <p:spPr>
          <a:xfrm>
            <a:off x="743847" y="2468034"/>
            <a:ext cx="10758384" cy="5016758"/>
          </a:xfrm>
          <a:prstGeom prst="rect">
            <a:avLst/>
          </a:prstGeom>
          <a:noFill/>
        </p:spPr>
        <p:txBody>
          <a:bodyPr wrap="square">
            <a:spAutoFit/>
          </a:bodyPr>
          <a:lstStyle/>
          <a:p>
            <a:pPr marL="342900" indent="-342900">
              <a:buClr>
                <a:schemeClr val="accent3">
                  <a:lumMod val="50000"/>
                </a:schemeClr>
              </a:buClr>
              <a:buFont typeface="Wingdings" panose="05000000000000000000" pitchFamily="2" charset="2"/>
              <a:buChar char="ü"/>
              <a:defRPr/>
            </a:pPr>
            <a:r>
              <a:rPr lang="es-MX" sz="3200" b="1" dirty="0">
                <a:latin typeface="Arial "/>
              </a:rPr>
              <a:t>Ley de Coordinación Fiscal.</a:t>
            </a:r>
          </a:p>
          <a:p>
            <a:pPr>
              <a:defRPr/>
            </a:pPr>
            <a:endParaRPr lang="es-MX" sz="3200" dirty="0">
              <a:latin typeface="Arial "/>
            </a:endParaRPr>
          </a:p>
          <a:p>
            <a:pPr>
              <a:defRPr/>
            </a:pPr>
            <a:endParaRPr lang="es-MX" sz="3200" dirty="0">
              <a:latin typeface="Arial "/>
            </a:endParaRPr>
          </a:p>
          <a:p>
            <a:pPr marL="342900" indent="-342900" algn="just">
              <a:buClr>
                <a:schemeClr val="accent3">
                  <a:lumMod val="50000"/>
                </a:schemeClr>
              </a:buClr>
              <a:buFont typeface="Wingdings" panose="05000000000000000000" pitchFamily="2" charset="2"/>
              <a:buChar char="ü"/>
              <a:defRPr/>
            </a:pPr>
            <a:r>
              <a:rPr lang="es-MX" sz="3200" b="1" dirty="0">
                <a:latin typeface="Arial "/>
              </a:rPr>
              <a:t>Reglas de Validación de la Información para el Cálculo de los Coeficientes de Distribución de las Participaciones Federales.</a:t>
            </a:r>
          </a:p>
          <a:p>
            <a:pPr marL="342900" indent="-342900" algn="just">
              <a:buClr>
                <a:schemeClr val="accent3">
                  <a:lumMod val="50000"/>
                </a:schemeClr>
              </a:buClr>
              <a:buFont typeface="Wingdings" panose="05000000000000000000" pitchFamily="2" charset="2"/>
              <a:buChar char="ü"/>
              <a:defRPr/>
            </a:pPr>
            <a:endParaRPr lang="es-MX" sz="3200" b="1" dirty="0">
              <a:latin typeface="Arial "/>
            </a:endParaRPr>
          </a:p>
          <a:p>
            <a:pPr marL="342900" indent="-342900" algn="just">
              <a:buClr>
                <a:schemeClr val="accent3">
                  <a:lumMod val="50000"/>
                </a:schemeClr>
              </a:buClr>
              <a:buFont typeface="Wingdings" panose="05000000000000000000" pitchFamily="2" charset="2"/>
              <a:buChar char="ü"/>
              <a:defRPr/>
            </a:pPr>
            <a:endParaRPr lang="es-MX" sz="3200" b="1" dirty="0">
              <a:latin typeface="Arial "/>
            </a:endParaRPr>
          </a:p>
          <a:p>
            <a:pPr marL="342900" indent="-342900" algn="just">
              <a:buClr>
                <a:schemeClr val="accent3">
                  <a:lumMod val="50000"/>
                </a:schemeClr>
              </a:buClr>
              <a:buFont typeface="Wingdings" panose="05000000000000000000" pitchFamily="2" charset="2"/>
              <a:buChar char="ü"/>
              <a:defRPr/>
            </a:pPr>
            <a:r>
              <a:rPr lang="es-MX" sz="3200" b="1" dirty="0">
                <a:latin typeface="Arial "/>
              </a:rPr>
              <a:t>Código Financiero para el Estado de Tlaxcala y sus Municipios.</a:t>
            </a:r>
            <a:endParaRPr lang="es-MX" sz="3200" dirty="0">
              <a:latin typeface="Arial "/>
            </a:endParaRPr>
          </a:p>
        </p:txBody>
      </p:sp>
    </p:spTree>
    <p:extLst>
      <p:ext uri="{BB962C8B-B14F-4D97-AF65-F5344CB8AC3E}">
        <p14:creationId xmlns:p14="http://schemas.microsoft.com/office/powerpoint/2010/main" val="351004631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a:extLst>
              <a:ext uri="{FF2B5EF4-FFF2-40B4-BE49-F238E27FC236}">
                <a16:creationId xmlns:a16="http://schemas.microsoft.com/office/drawing/2014/main" id="{133D50C2-C13E-E7B9-8DA4-5A083C6DF942}"/>
              </a:ext>
            </a:extLst>
          </p:cNvPr>
          <p:cNvSpPr txBox="1">
            <a:spLocks noChangeArrowheads="1"/>
          </p:cNvSpPr>
          <p:nvPr/>
        </p:nvSpPr>
        <p:spPr bwMode="auto">
          <a:xfrm>
            <a:off x="6596205" y="1326611"/>
            <a:ext cx="51117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MX" altLang="es-MX" sz="2300" b="1" u="sng" dirty="0">
                <a:latin typeface="Arial" panose="020B0604020202020204" pitchFamily="34" charset="0"/>
              </a:rPr>
              <a:t>LEY DE COORDINACIÓN FISCAL</a:t>
            </a:r>
            <a:endParaRPr lang="es-MX" altLang="es-MX" sz="2300" u="sng" dirty="0"/>
          </a:p>
        </p:txBody>
      </p:sp>
      <p:sp>
        <p:nvSpPr>
          <p:cNvPr id="3" name="7 Rectángulo">
            <a:extLst>
              <a:ext uri="{FF2B5EF4-FFF2-40B4-BE49-F238E27FC236}">
                <a16:creationId xmlns:a16="http://schemas.microsoft.com/office/drawing/2014/main" id="{BCEB6D8B-29C0-2E5F-C25B-ABAEB5202194}"/>
              </a:ext>
            </a:extLst>
          </p:cNvPr>
          <p:cNvSpPr/>
          <p:nvPr/>
        </p:nvSpPr>
        <p:spPr>
          <a:xfrm>
            <a:off x="563563" y="2563020"/>
            <a:ext cx="11261575" cy="3539430"/>
          </a:xfrm>
          <a:prstGeom prst="rect">
            <a:avLst/>
          </a:prstGeom>
        </p:spPr>
        <p:txBody>
          <a:bodyPr wrap="square">
            <a:spAutoFit/>
          </a:bodyPr>
          <a:lstStyle/>
          <a:p>
            <a:pPr algn="just">
              <a:buClr>
                <a:schemeClr val="accent3">
                  <a:lumMod val="50000"/>
                </a:schemeClr>
              </a:buClr>
              <a:defRPr/>
            </a:pPr>
            <a:r>
              <a:rPr lang="es-MX" sz="2800" b="1" i="1" dirty="0">
                <a:latin typeface="Arial" panose="020B0604020202020204" pitchFamily="34" charset="0"/>
                <a:cs typeface="Arial" panose="020B0604020202020204" pitchFamily="34" charset="0"/>
              </a:rPr>
              <a:t>Objetivo:</a:t>
            </a:r>
          </a:p>
          <a:p>
            <a:pPr marL="342900" indent="-342900" algn="just">
              <a:buClr>
                <a:schemeClr val="accent3">
                  <a:lumMod val="50000"/>
                </a:schemeClr>
              </a:buClr>
              <a:buFont typeface="Wingdings" panose="05000000000000000000" pitchFamily="2" charset="2"/>
              <a:buChar char="ü"/>
              <a:defRPr/>
            </a:pPr>
            <a:endParaRPr lang="es-MX" sz="2800" b="1" dirty="0">
              <a:latin typeface="Arial" panose="020B0604020202020204" pitchFamily="34" charset="0"/>
              <a:cs typeface="Arial" panose="020B0604020202020204" pitchFamily="34" charset="0"/>
            </a:endParaRPr>
          </a:p>
          <a:p>
            <a:pPr algn="just">
              <a:buClr>
                <a:schemeClr val="accent3">
                  <a:lumMod val="50000"/>
                </a:schemeClr>
              </a:buClr>
              <a:defRPr/>
            </a:pPr>
            <a:r>
              <a:rPr lang="es-MX" sz="2800" b="1" dirty="0">
                <a:latin typeface="Arial" panose="020B0604020202020204" pitchFamily="34" charset="0"/>
                <a:cs typeface="Arial" panose="020B0604020202020204" pitchFamily="34" charset="0"/>
              </a:rPr>
              <a:t>Tiene por objeto coordinar el Sistema Fiscal de la Federación con las Entidades Federativas y los Municipios, para establecer la participación que corresponda a sus haciendas públicas en los ingresos federales; </a:t>
            </a:r>
            <a:r>
              <a:rPr lang="es-MX" sz="2800" b="1" dirty="0">
                <a:solidFill>
                  <a:srgbClr val="FF0000"/>
                </a:solidFill>
                <a:latin typeface="Arial" panose="020B0604020202020204" pitchFamily="34" charset="0"/>
                <a:cs typeface="Arial" panose="020B0604020202020204" pitchFamily="34" charset="0"/>
              </a:rPr>
              <a:t>distribuir entre ellos dichas participaciones</a:t>
            </a:r>
            <a:r>
              <a:rPr lang="es-MX" sz="2800" b="1" dirty="0">
                <a:latin typeface="Arial" panose="020B0604020202020204" pitchFamily="34" charset="0"/>
                <a:cs typeface="Arial" panose="020B0604020202020204" pitchFamily="34" charset="0"/>
              </a:rPr>
              <a:t> y fijar reglas de colaboración administrativa entre las diversas autoridades fiscales.</a:t>
            </a:r>
          </a:p>
        </p:txBody>
      </p:sp>
    </p:spTree>
    <p:extLst>
      <p:ext uri="{BB962C8B-B14F-4D97-AF65-F5344CB8AC3E}">
        <p14:creationId xmlns:p14="http://schemas.microsoft.com/office/powerpoint/2010/main" val="61049657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C3577B5-C722-062B-6655-9B9D69288DCC}"/>
              </a:ext>
            </a:extLst>
          </p:cNvPr>
          <p:cNvSpPr/>
          <p:nvPr/>
        </p:nvSpPr>
        <p:spPr>
          <a:xfrm>
            <a:off x="887895" y="1258003"/>
            <a:ext cx="10416208" cy="954107"/>
          </a:xfrm>
          <a:prstGeom prst="rect">
            <a:avLst/>
          </a:prstGeom>
        </p:spPr>
        <p:txBody>
          <a:bodyPr wrap="square">
            <a:spAutoFit/>
          </a:bodyPr>
          <a:lstStyle/>
          <a:p>
            <a:pPr algn="ctr"/>
            <a:r>
              <a:rPr lang="es-MX" altLang="es-MX" sz="2800" b="1" dirty="0">
                <a:latin typeface="Arial" panose="020B0604020202020204" pitchFamily="34" charset="0"/>
                <a:cs typeface="Arial" panose="020B0604020202020204" pitchFamily="34" charset="0"/>
              </a:rPr>
              <a:t>INFORMACIÓN BASE PARA EL CÁLCULO DE LAS  PARTICIPACIONES FEDERALES</a:t>
            </a:r>
          </a:p>
        </p:txBody>
      </p:sp>
      <p:sp>
        <p:nvSpPr>
          <p:cNvPr id="3" name="CuadroTexto 4">
            <a:extLst>
              <a:ext uri="{FF2B5EF4-FFF2-40B4-BE49-F238E27FC236}">
                <a16:creationId xmlns:a16="http://schemas.microsoft.com/office/drawing/2014/main" id="{002D296D-7E40-3DF4-996E-428ABC0A4DAC}"/>
              </a:ext>
            </a:extLst>
          </p:cNvPr>
          <p:cNvSpPr txBox="1">
            <a:spLocks noChangeArrowheads="1"/>
          </p:cNvSpPr>
          <p:nvPr/>
        </p:nvSpPr>
        <p:spPr bwMode="auto">
          <a:xfrm>
            <a:off x="332964" y="2253686"/>
            <a:ext cx="1152607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Clr>
                <a:schemeClr val="accent3">
                  <a:lumMod val="50000"/>
                </a:schemeClr>
              </a:buClr>
              <a:buFont typeface="Wingdings" panose="05000000000000000000" pitchFamily="2" charset="2"/>
              <a:buChar char="ü"/>
              <a:defRPr/>
            </a:pPr>
            <a:endParaRPr lang="es-MX" sz="2400" b="1" i="1" dirty="0">
              <a:solidFill>
                <a:schemeClr val="accent3">
                  <a:lumMod val="50000"/>
                </a:schemeClr>
              </a:solidFill>
              <a:latin typeface="Arial" panose="020B0604020202020204" pitchFamily="34" charset="0"/>
            </a:endParaRPr>
          </a:p>
          <a:p>
            <a:pPr algn="just">
              <a:spcBef>
                <a:spcPct val="0"/>
              </a:spcBef>
              <a:buClr>
                <a:schemeClr val="accent3">
                  <a:lumMod val="50000"/>
                </a:schemeClr>
              </a:buClr>
              <a:buFont typeface="Wingdings" panose="05000000000000000000" pitchFamily="2" charset="2"/>
              <a:buChar char="ü"/>
              <a:defRPr/>
            </a:pPr>
            <a:r>
              <a:rPr lang="es-MX" sz="2400" b="1" i="1" dirty="0">
                <a:solidFill>
                  <a:schemeClr val="accent3">
                    <a:lumMod val="50000"/>
                  </a:schemeClr>
                </a:solidFill>
                <a:latin typeface="Arial" panose="020B0604020202020204" pitchFamily="34" charset="0"/>
              </a:rPr>
              <a:t>FGP:</a:t>
            </a:r>
            <a:r>
              <a:rPr lang="es-MX" sz="2400" b="1" dirty="0">
                <a:solidFill>
                  <a:srgbClr val="009900"/>
                </a:solidFill>
                <a:latin typeface="Arial" panose="020B0604020202020204" pitchFamily="34" charset="0"/>
              </a:rPr>
              <a:t> </a:t>
            </a:r>
            <a:r>
              <a:rPr lang="es-MX" sz="2400" b="1" dirty="0">
                <a:latin typeface="Arial" panose="020B0604020202020204" pitchFamily="34" charset="0"/>
              </a:rPr>
              <a:t>PIBE y número de habitantes (INEGI); recaudación de Impuestos y Derechos Locales y; </a:t>
            </a:r>
            <a:r>
              <a:rPr lang="es-MX" sz="2400" b="1" dirty="0">
                <a:solidFill>
                  <a:srgbClr val="FF0000"/>
                </a:solidFill>
                <a:latin typeface="Arial" panose="020B0604020202020204" pitchFamily="34" charset="0"/>
              </a:rPr>
              <a:t>recaudación del Impuesto Predial y de los Derechos por Suministro  de Agua.</a:t>
            </a:r>
          </a:p>
          <a:p>
            <a:pPr algn="just">
              <a:spcBef>
                <a:spcPct val="0"/>
              </a:spcBef>
              <a:buFont typeface="Wingdings" panose="05000000000000000000" pitchFamily="2" charset="2"/>
              <a:buChar char="ü"/>
              <a:defRPr/>
            </a:pPr>
            <a:endParaRPr lang="es-MX" sz="2400" b="1" dirty="0">
              <a:latin typeface="Arial" panose="020B0604020202020204" pitchFamily="34" charset="0"/>
            </a:endParaRPr>
          </a:p>
          <a:p>
            <a:pPr algn="just">
              <a:spcBef>
                <a:spcPct val="0"/>
              </a:spcBef>
              <a:buClr>
                <a:schemeClr val="accent3">
                  <a:lumMod val="50000"/>
                </a:schemeClr>
              </a:buClr>
              <a:buFont typeface="Wingdings" panose="05000000000000000000" pitchFamily="2" charset="2"/>
              <a:buChar char="ü"/>
              <a:defRPr/>
            </a:pPr>
            <a:endParaRPr lang="es-MX" sz="2400" b="1" i="1" dirty="0">
              <a:solidFill>
                <a:schemeClr val="accent3">
                  <a:lumMod val="50000"/>
                </a:schemeClr>
              </a:solidFill>
              <a:latin typeface="Arial" panose="020B0604020202020204" pitchFamily="34" charset="0"/>
            </a:endParaRPr>
          </a:p>
          <a:p>
            <a:pPr algn="just">
              <a:spcBef>
                <a:spcPct val="0"/>
              </a:spcBef>
              <a:buClr>
                <a:schemeClr val="accent3">
                  <a:lumMod val="50000"/>
                </a:schemeClr>
              </a:buClr>
              <a:buFont typeface="Wingdings" panose="05000000000000000000" pitchFamily="2" charset="2"/>
              <a:buChar char="ü"/>
              <a:defRPr/>
            </a:pPr>
            <a:r>
              <a:rPr lang="es-MX" sz="2400" b="1" i="1" dirty="0">
                <a:solidFill>
                  <a:schemeClr val="accent3">
                    <a:lumMod val="50000"/>
                  </a:schemeClr>
                </a:solidFill>
                <a:latin typeface="Arial" panose="020B0604020202020204" pitchFamily="34" charset="0"/>
              </a:rPr>
              <a:t>FFM:</a:t>
            </a:r>
            <a:r>
              <a:rPr lang="es-MX" sz="2400" dirty="0">
                <a:latin typeface="Arial" panose="020B0604020202020204" pitchFamily="34" charset="0"/>
              </a:rPr>
              <a:t> </a:t>
            </a:r>
            <a:r>
              <a:rPr lang="es-MX" sz="2400" b="1" dirty="0">
                <a:solidFill>
                  <a:srgbClr val="FF0000"/>
                </a:solidFill>
                <a:latin typeface="Arial" panose="020B0604020202020204" pitchFamily="34" charset="0"/>
              </a:rPr>
              <a:t>Recaudación del Impuesto Predial y de los Derechos por Suministro  de Agua</a:t>
            </a:r>
          </a:p>
          <a:p>
            <a:pPr marL="0" indent="0" algn="just">
              <a:spcBef>
                <a:spcPct val="0"/>
              </a:spcBef>
              <a:buClr>
                <a:schemeClr val="accent3">
                  <a:lumMod val="50000"/>
                </a:schemeClr>
              </a:buClr>
              <a:buNone/>
              <a:defRPr/>
            </a:pPr>
            <a:endParaRPr lang="es-MX" sz="2400" b="1" i="1" dirty="0">
              <a:latin typeface="Arial" panose="020B0604020202020204" pitchFamily="34" charset="0"/>
            </a:endParaRPr>
          </a:p>
          <a:p>
            <a:pPr algn="just">
              <a:spcBef>
                <a:spcPct val="0"/>
              </a:spcBef>
              <a:buClr>
                <a:schemeClr val="accent3">
                  <a:lumMod val="50000"/>
                </a:schemeClr>
              </a:buClr>
              <a:buFont typeface="Wingdings" panose="05000000000000000000" pitchFamily="2" charset="2"/>
              <a:buChar char="ü"/>
              <a:defRPr/>
            </a:pPr>
            <a:endParaRPr lang="es-MX" sz="2400" b="1" i="1" dirty="0">
              <a:solidFill>
                <a:schemeClr val="accent3">
                  <a:lumMod val="50000"/>
                </a:schemeClr>
              </a:solidFill>
              <a:latin typeface="Arial" panose="020B0604020202020204" pitchFamily="34" charset="0"/>
            </a:endParaRPr>
          </a:p>
          <a:p>
            <a:pPr algn="just">
              <a:spcBef>
                <a:spcPct val="0"/>
              </a:spcBef>
              <a:buClr>
                <a:schemeClr val="accent3">
                  <a:lumMod val="50000"/>
                </a:schemeClr>
              </a:buClr>
              <a:buFont typeface="Wingdings" panose="05000000000000000000" pitchFamily="2" charset="2"/>
              <a:buChar char="ü"/>
              <a:defRPr/>
            </a:pPr>
            <a:r>
              <a:rPr lang="es-MX" sz="2400" b="1" i="1" dirty="0">
                <a:solidFill>
                  <a:schemeClr val="accent3">
                    <a:lumMod val="50000"/>
                  </a:schemeClr>
                </a:solidFill>
                <a:latin typeface="Arial" panose="020B0604020202020204" pitchFamily="34" charset="0"/>
              </a:rPr>
              <a:t>FOFIR:</a:t>
            </a:r>
            <a:r>
              <a:rPr lang="es-MX" sz="2400" b="1" i="1" dirty="0">
                <a:latin typeface="Arial" panose="020B0604020202020204" pitchFamily="34" charset="0"/>
              </a:rPr>
              <a:t> </a:t>
            </a:r>
            <a:r>
              <a:rPr lang="es-MX" sz="2400" b="1" dirty="0">
                <a:latin typeface="Arial" panose="020B0604020202020204" pitchFamily="34" charset="0"/>
              </a:rPr>
              <a:t>Recaudación de Impuestos y Derechos Locales </a:t>
            </a:r>
            <a:r>
              <a:rPr lang="es-MX" sz="2400" b="1" i="1" dirty="0">
                <a:solidFill>
                  <a:srgbClr val="FF0000"/>
                </a:solidFill>
                <a:latin typeface="Arial" panose="020B0604020202020204" pitchFamily="34" charset="0"/>
              </a:rPr>
              <a:t>(incluyendo Predial y Agua)</a:t>
            </a:r>
            <a:r>
              <a:rPr lang="es-MX" sz="2400" b="1" dirty="0">
                <a:latin typeface="Arial" panose="020B0604020202020204" pitchFamily="34" charset="0"/>
              </a:rPr>
              <a:t>; Cifras Virtuales (SAT); Valor de la Mercancía Embargada (SAT); Participaciones Federales (SHCP);  número de habitantes y PIBE (INEGI)</a:t>
            </a:r>
            <a:r>
              <a:rPr lang="es-MX" sz="2400" b="1" i="1" dirty="0">
                <a:latin typeface="Arial" panose="020B0604020202020204" pitchFamily="34" charset="0"/>
              </a:rPr>
              <a:t>.</a:t>
            </a:r>
            <a:endParaRPr lang="es-MX" sz="2400" dirty="0">
              <a:latin typeface="Arial" panose="020B0604020202020204" pitchFamily="34" charset="0"/>
            </a:endParaRPr>
          </a:p>
          <a:p>
            <a:pPr algn="just">
              <a:spcBef>
                <a:spcPct val="0"/>
              </a:spcBef>
              <a:buFont typeface="Wingdings" panose="05000000000000000000" pitchFamily="2" charset="2"/>
              <a:buChar char="ü"/>
              <a:defRPr/>
            </a:pPr>
            <a:endParaRPr lang="es-MX" sz="2400" b="1" i="1" dirty="0">
              <a:latin typeface="Arial" panose="020B0604020202020204" pitchFamily="34" charset="0"/>
            </a:endParaRPr>
          </a:p>
          <a:p>
            <a:pPr marL="0" indent="0" algn="just">
              <a:spcBef>
                <a:spcPct val="0"/>
              </a:spcBef>
              <a:buClr>
                <a:schemeClr val="accent3">
                  <a:lumMod val="50000"/>
                </a:schemeClr>
              </a:buClr>
              <a:buNone/>
              <a:defRPr/>
            </a:pPr>
            <a:endParaRPr lang="es-MX" sz="2400" b="1" i="1" dirty="0">
              <a:solidFill>
                <a:schemeClr val="accent3">
                  <a:lumMod val="50000"/>
                </a:schemeClr>
              </a:solidFill>
              <a:latin typeface="Arial" panose="020B0604020202020204" pitchFamily="34" charset="0"/>
            </a:endParaRPr>
          </a:p>
        </p:txBody>
      </p:sp>
    </p:spTree>
    <p:extLst>
      <p:ext uri="{BB962C8B-B14F-4D97-AF65-F5344CB8AC3E}">
        <p14:creationId xmlns:p14="http://schemas.microsoft.com/office/powerpoint/2010/main" val="53419631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C65193-A352-8A67-D0F2-D2880875B235}"/>
              </a:ext>
            </a:extLst>
          </p:cNvPr>
          <p:cNvSpPr/>
          <p:nvPr/>
        </p:nvSpPr>
        <p:spPr>
          <a:xfrm>
            <a:off x="7095103" y="1697501"/>
            <a:ext cx="4585487" cy="523220"/>
          </a:xfrm>
          <a:prstGeom prst="rect">
            <a:avLst/>
          </a:prstGeom>
        </p:spPr>
        <p:txBody>
          <a:bodyPr wrap="none">
            <a:spAutoFit/>
          </a:bodyPr>
          <a:lstStyle/>
          <a:p>
            <a:pPr algn="r"/>
            <a:r>
              <a:rPr lang="es-MX" altLang="es-MX" sz="2800" b="1" u="sng" dirty="0">
                <a:latin typeface="Arial" panose="020B0604020202020204" pitchFamily="34" charset="0"/>
                <a:cs typeface="Arial" panose="020B0604020202020204" pitchFamily="34" charset="0"/>
              </a:rPr>
              <a:t>REGLAS DE VALIDACIÓN</a:t>
            </a:r>
            <a:endParaRPr lang="es-MX" altLang="es-MX" sz="2800" u="sng" dirty="0">
              <a:latin typeface="Arial" panose="020B0604020202020204" pitchFamily="34" charset="0"/>
              <a:cs typeface="Arial" panose="020B0604020202020204" pitchFamily="34" charset="0"/>
            </a:endParaRPr>
          </a:p>
        </p:txBody>
      </p:sp>
      <p:sp>
        <p:nvSpPr>
          <p:cNvPr id="3" name="4 CuadroTexto">
            <a:extLst>
              <a:ext uri="{FF2B5EF4-FFF2-40B4-BE49-F238E27FC236}">
                <a16:creationId xmlns:a16="http://schemas.microsoft.com/office/drawing/2014/main" id="{586936E4-2E48-842A-939A-80FB3C3CFC9A}"/>
              </a:ext>
            </a:extLst>
          </p:cNvPr>
          <p:cNvSpPr txBox="1">
            <a:spLocks noChangeArrowheads="1"/>
          </p:cNvSpPr>
          <p:nvPr/>
        </p:nvSpPr>
        <p:spPr bwMode="auto">
          <a:xfrm>
            <a:off x="563563" y="2875940"/>
            <a:ext cx="11117027" cy="369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es-MX" altLang="es-ES" b="1" dirty="0">
                <a:latin typeface="Arial" panose="020B0604020202020204" pitchFamily="34" charset="0"/>
              </a:rPr>
              <a:t>Tienen como objetivo, regular el procedimiento de </a:t>
            </a:r>
            <a:r>
              <a:rPr lang="es-MX" altLang="es-ES" b="1" i="1" dirty="0">
                <a:solidFill>
                  <a:srgbClr val="FF0000"/>
                </a:solidFill>
                <a:latin typeface="Arial" panose="020B0604020202020204" pitchFamily="34" charset="0"/>
              </a:rPr>
              <a:t>envío, procesamiento, verificación y, en su caso, corrección </a:t>
            </a:r>
            <a:r>
              <a:rPr lang="es-MX" altLang="es-ES" b="1" i="1" dirty="0">
                <a:latin typeface="Arial" panose="020B0604020202020204" pitchFamily="34" charset="0"/>
              </a:rPr>
              <a:t>de la información</a:t>
            </a:r>
            <a:r>
              <a:rPr lang="es-MX" altLang="es-ES" b="1" dirty="0">
                <a:latin typeface="Arial" panose="020B0604020202020204" pitchFamily="34" charset="0"/>
              </a:rPr>
              <a:t> utilizada para el cálculo de coeficientes de distribución de las participaciones a que se refiere el Capítulo I de la Ley de Coordinación Fiscal.</a:t>
            </a:r>
          </a:p>
        </p:txBody>
      </p:sp>
    </p:spTree>
    <p:extLst>
      <p:ext uri="{BB962C8B-B14F-4D97-AF65-F5344CB8AC3E}">
        <p14:creationId xmlns:p14="http://schemas.microsoft.com/office/powerpoint/2010/main" val="277300865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BF665E-78FF-0A88-5EA3-06AAB6275EB7}"/>
              </a:ext>
            </a:extLst>
          </p:cNvPr>
          <p:cNvSpPr/>
          <p:nvPr/>
        </p:nvSpPr>
        <p:spPr>
          <a:xfrm>
            <a:off x="7924740" y="1697501"/>
            <a:ext cx="3517310" cy="461665"/>
          </a:xfrm>
          <a:prstGeom prst="rect">
            <a:avLst/>
          </a:prstGeom>
        </p:spPr>
        <p:txBody>
          <a:bodyPr wrap="none">
            <a:spAutoFit/>
          </a:bodyPr>
          <a:lstStyle/>
          <a:p>
            <a:pPr algn="r"/>
            <a:r>
              <a:rPr lang="es-MX" altLang="es-MX" sz="2400" b="1" u="sng" dirty="0">
                <a:latin typeface="Arial" panose="020B0604020202020204" pitchFamily="34" charset="0"/>
                <a:cs typeface="Arial" panose="020B0604020202020204" pitchFamily="34" charset="0"/>
              </a:rPr>
              <a:t>CÓDIGO FINANCIERO </a:t>
            </a:r>
            <a:endParaRPr lang="es-MX" altLang="es-MX" sz="2400" u="sng" dirty="0">
              <a:latin typeface="Arial" panose="020B0604020202020204" pitchFamily="34" charset="0"/>
              <a:cs typeface="Arial" panose="020B0604020202020204" pitchFamily="34" charset="0"/>
            </a:endParaRPr>
          </a:p>
        </p:txBody>
      </p:sp>
      <p:sp>
        <p:nvSpPr>
          <p:cNvPr id="3" name="4 CuadroTexto">
            <a:extLst>
              <a:ext uri="{FF2B5EF4-FFF2-40B4-BE49-F238E27FC236}">
                <a16:creationId xmlns:a16="http://schemas.microsoft.com/office/drawing/2014/main" id="{FBF6C7D4-761F-750A-581A-52A11AB79359}"/>
              </a:ext>
            </a:extLst>
          </p:cNvPr>
          <p:cNvSpPr txBox="1">
            <a:spLocks noChangeArrowheads="1"/>
          </p:cNvSpPr>
          <p:nvPr/>
        </p:nvSpPr>
        <p:spPr bwMode="auto">
          <a:xfrm>
            <a:off x="583268" y="2681162"/>
            <a:ext cx="11025463" cy="389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es-MX" altLang="es-ES" sz="2800" b="1" dirty="0">
                <a:latin typeface="Arial" panose="020B0604020202020204" pitchFamily="34" charset="0"/>
              </a:rPr>
              <a:t>…. Para que la Secretaría pueda determinar los coeficientes de distribución, los municipios informaran dentro de los primeros </a:t>
            </a:r>
            <a:r>
              <a:rPr lang="es-MX" altLang="es-ES" sz="2800" b="1" u="sng" dirty="0">
                <a:latin typeface="Arial" panose="020B0604020202020204" pitchFamily="34" charset="0"/>
              </a:rPr>
              <a:t>20 días de cada mes</a:t>
            </a:r>
            <a:r>
              <a:rPr lang="es-MX" altLang="es-ES" sz="2800" b="1" dirty="0">
                <a:latin typeface="Arial" panose="020B0604020202020204" pitchFamily="34" charset="0"/>
              </a:rPr>
              <a:t>, la recaudación de Impuesto Predial y los Derechos de Agua del mes inmediato anterior, en caso de no entregar la información, la secretaría practicará una estimación, misma que será sancionada por el OFS.</a:t>
            </a:r>
          </a:p>
        </p:txBody>
      </p:sp>
      <p:sp>
        <p:nvSpPr>
          <p:cNvPr id="4" name="Rectángulo 3">
            <a:extLst>
              <a:ext uri="{FF2B5EF4-FFF2-40B4-BE49-F238E27FC236}">
                <a16:creationId xmlns:a16="http://schemas.microsoft.com/office/drawing/2014/main" id="{CE939322-54B5-876D-F38C-89571B81122C}"/>
              </a:ext>
            </a:extLst>
          </p:cNvPr>
          <p:cNvSpPr/>
          <p:nvPr/>
        </p:nvSpPr>
        <p:spPr>
          <a:xfrm>
            <a:off x="9800550" y="6733513"/>
            <a:ext cx="1714689" cy="276999"/>
          </a:xfrm>
          <a:prstGeom prst="rect">
            <a:avLst/>
          </a:prstGeom>
        </p:spPr>
        <p:txBody>
          <a:bodyPr wrap="square">
            <a:spAutoFit/>
          </a:bodyPr>
          <a:lstStyle/>
          <a:p>
            <a:r>
              <a:rPr lang="es-MX" altLang="es-MX" sz="1200" b="1" dirty="0">
                <a:latin typeface="Arial" panose="020B0604020202020204" pitchFamily="34" charset="0"/>
                <a:cs typeface="Arial" panose="020B0604020202020204" pitchFamily="34" charset="0"/>
              </a:rPr>
              <a:t>Articulo 505. CFETM.</a:t>
            </a:r>
            <a:endParaRPr lang="es-MX" alt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0391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59FA796-E7C8-427F-97E1-36EC6E2788B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21138" y="1610140"/>
            <a:ext cx="10361627" cy="6477990"/>
          </a:xfrm>
          <a:prstGeom prst="rect">
            <a:avLst/>
          </a:prstGeom>
        </p:spPr>
      </p:pic>
      <p:sp>
        <p:nvSpPr>
          <p:cNvPr id="8" name="CuadroTexto 7">
            <a:extLst>
              <a:ext uri="{FF2B5EF4-FFF2-40B4-BE49-F238E27FC236}">
                <a16:creationId xmlns:a16="http://schemas.microsoft.com/office/drawing/2014/main" id="{38F4D657-340D-492F-B4C7-D87A8497345F}"/>
              </a:ext>
            </a:extLst>
          </p:cNvPr>
          <p:cNvSpPr txBox="1"/>
          <p:nvPr/>
        </p:nvSpPr>
        <p:spPr>
          <a:xfrm>
            <a:off x="776599" y="1033503"/>
            <a:ext cx="10647449" cy="461665"/>
          </a:xfrm>
          <a:prstGeom prst="rect">
            <a:avLst/>
          </a:prstGeom>
          <a:noFill/>
        </p:spPr>
        <p:txBody>
          <a:bodyPr wrap="square" rtlCol="0">
            <a:spAutoFit/>
          </a:bodyPr>
          <a:lstStyle/>
          <a:p>
            <a:pPr algn="ctr"/>
            <a:r>
              <a:rPr lang="es-ES" sz="2400" b="1" dirty="0">
                <a:latin typeface="Arial" panose="020B0604020202020204" pitchFamily="34" charset="0"/>
                <a:cs typeface="Arial" panose="020B0604020202020204" pitchFamily="34" charset="0"/>
              </a:rPr>
              <a:t>EL IMPUESTO PREDIAL COMO % DEL PIB EN MEXICO</a:t>
            </a:r>
            <a:endParaRPr lang="es-MX"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28610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D82CD-7116-76FF-B6F1-4FC950565F4A}"/>
              </a:ext>
            </a:extLst>
          </p:cNvPr>
          <p:cNvSpPr txBox="1">
            <a:spLocks/>
          </p:cNvSpPr>
          <p:nvPr/>
        </p:nvSpPr>
        <p:spPr>
          <a:xfrm>
            <a:off x="613861" y="2700182"/>
            <a:ext cx="10963374" cy="4924984"/>
          </a:xfrm>
          <a:prstGeom prst="rect">
            <a:avLst/>
          </a:prstGeom>
        </p:spPr>
        <p:txBody>
          <a:bodyPr/>
          <a:lst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lnSpc>
                <a:spcPct val="150000"/>
              </a:lnSpc>
              <a:spcAft>
                <a:spcPts val="0"/>
              </a:spcAft>
              <a:defRPr/>
            </a:pPr>
            <a:r>
              <a:rPr lang="es-MX" sz="3600" b="1" dirty="0">
                <a:effectLst>
                  <a:outerShdw blurRad="38100" dist="38100" dir="2700000" algn="tl">
                    <a:srgbClr val="C0C0C0"/>
                  </a:outerShdw>
                </a:effectLst>
                <a:latin typeface="Arial" pitchFamily="34" charset="0"/>
                <a:cs typeface="Arial" pitchFamily="34" charset="0"/>
              </a:rPr>
              <a:t>PROCEDIMIENTO PARA LA VALIDACIÓN DE LA INFORMACIÓN DEL IMPUESTO PREDIAL Y DERECHOS POR EL SUMINISTRO DE AGUA </a:t>
            </a:r>
            <a:r>
              <a:rPr lang="es-MX" b="1" dirty="0">
                <a:effectLst>
                  <a:outerShdw blurRad="38100" dist="38100" dir="2700000" algn="tl">
                    <a:srgbClr val="C0C0C0"/>
                  </a:outerShdw>
                </a:effectLst>
                <a:latin typeface="Arial" pitchFamily="34" charset="0"/>
                <a:cs typeface="Arial" pitchFamily="34" charset="0"/>
              </a:rPr>
              <a:t>2024</a:t>
            </a:r>
          </a:p>
          <a:p>
            <a:pPr eaLnBrk="1" fontAlgn="auto" hangingPunct="1">
              <a:lnSpc>
                <a:spcPct val="150000"/>
              </a:lnSpc>
              <a:spcAft>
                <a:spcPts val="0"/>
              </a:spcAft>
              <a:defRPr/>
            </a:pPr>
            <a:endParaRPr lang="es-MX" dirty="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75346390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746FA8-F9B7-216D-3872-D07193019887}"/>
              </a:ext>
            </a:extLst>
          </p:cNvPr>
          <p:cNvSpPr/>
          <p:nvPr/>
        </p:nvSpPr>
        <p:spPr>
          <a:xfrm>
            <a:off x="6997148" y="1392495"/>
            <a:ext cx="4827990" cy="646331"/>
          </a:xfrm>
          <a:prstGeom prst="rect">
            <a:avLst/>
          </a:prstGeom>
        </p:spPr>
        <p:txBody>
          <a:bodyPr wrap="square">
            <a:spAutoFit/>
          </a:bodyPr>
          <a:lstStyle/>
          <a:p>
            <a:pPr algn="r"/>
            <a:r>
              <a:rPr lang="es-MX" altLang="es-MX" b="1" u="sng" dirty="0">
                <a:latin typeface="Arial" panose="020B0604020202020204" pitchFamily="34" charset="0"/>
                <a:cs typeface="Arial" panose="020B0604020202020204" pitchFamily="34" charset="0"/>
              </a:rPr>
              <a:t>RECAUDACIÓN DEL IMPUESTO PREDIAL QUE DEBERÁ INFORMARSE</a:t>
            </a:r>
            <a:endParaRPr lang="es-MX" altLang="es-MX" u="sng" dirty="0">
              <a:latin typeface="Arial" panose="020B0604020202020204" pitchFamily="34" charset="0"/>
              <a:cs typeface="Arial" panose="020B0604020202020204" pitchFamily="34" charset="0"/>
            </a:endParaRPr>
          </a:p>
        </p:txBody>
      </p:sp>
      <p:sp>
        <p:nvSpPr>
          <p:cNvPr id="3" name="3 Rectángulo">
            <a:extLst>
              <a:ext uri="{FF2B5EF4-FFF2-40B4-BE49-F238E27FC236}">
                <a16:creationId xmlns:a16="http://schemas.microsoft.com/office/drawing/2014/main" id="{78E3348A-CD90-2AAC-5455-509AB525001C}"/>
              </a:ext>
            </a:extLst>
          </p:cNvPr>
          <p:cNvSpPr>
            <a:spLocks noChangeArrowheads="1"/>
          </p:cNvSpPr>
          <p:nvPr/>
        </p:nvSpPr>
        <p:spPr bwMode="auto">
          <a:xfrm>
            <a:off x="563562" y="2710276"/>
            <a:ext cx="11261575" cy="467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0000"/>
              </a:lnSpc>
              <a:spcBef>
                <a:spcPct val="50000"/>
              </a:spcBef>
              <a:buFontTx/>
              <a:buNone/>
              <a:defRPr/>
            </a:pPr>
            <a:r>
              <a:rPr lang="es-ES_tradnl" altLang="es-ES" sz="2400" b="1" i="1" dirty="0">
                <a:solidFill>
                  <a:srgbClr val="FF0000"/>
                </a:solidFill>
                <a:latin typeface="Arial" panose="020B0604020202020204" pitchFamily="34" charset="0"/>
              </a:rPr>
              <a:t>El impuesto predial </a:t>
            </a:r>
            <a:r>
              <a:rPr lang="es-ES_tradnl" altLang="es-ES" sz="2400" b="1" i="1" dirty="0">
                <a:latin typeface="Arial" panose="020B0604020202020204" pitchFamily="34" charset="0"/>
              </a:rPr>
              <a:t>será</a:t>
            </a:r>
            <a:r>
              <a:rPr lang="es-ES_tradnl" altLang="es-ES" sz="2400" b="1" i="1" dirty="0">
                <a:solidFill>
                  <a:srgbClr val="FF0000"/>
                </a:solidFill>
                <a:latin typeface="Arial" panose="020B0604020202020204" pitchFamily="34" charset="0"/>
              </a:rPr>
              <a:t> </a:t>
            </a:r>
            <a:r>
              <a:rPr lang="es-ES_tradnl" altLang="es-ES" sz="2400" b="1" dirty="0">
                <a:latin typeface="Arial" panose="020B0604020202020204" pitchFamily="34" charset="0"/>
              </a:rPr>
              <a:t>la cantidad efectivamente pagada en la Entidad en el año de calendario de que se trate, independientemente del ejercicio fiscal en que se haya causado, a</a:t>
            </a:r>
            <a:r>
              <a:rPr lang="es-ES_tradnl" altLang="es-ES" sz="2400" b="1" i="1" dirty="0">
                <a:latin typeface="Arial" panose="020B0604020202020204" pitchFamily="34" charset="0"/>
              </a:rPr>
              <a:t>sí como los recargos, multas, gastos de ejecución, intereses no bancarios e indemnizaciones que se apliquen en relación con este impuesto</a:t>
            </a:r>
            <a:r>
              <a:rPr lang="es-ES_tradnl" altLang="es-ES" sz="2400" i="1" dirty="0">
                <a:latin typeface="Arial" panose="020B0604020202020204" pitchFamily="34" charset="0"/>
              </a:rPr>
              <a:t>.</a:t>
            </a:r>
            <a:endParaRPr lang="es-ES_tradnl" altLang="es-ES" sz="2400" b="1" i="1" dirty="0">
              <a:latin typeface="Arial" panose="020B0604020202020204" pitchFamily="34" charset="0"/>
            </a:endParaRPr>
          </a:p>
          <a:p>
            <a:pPr algn="just" eaLnBrk="1" hangingPunct="1">
              <a:lnSpc>
                <a:spcPct val="110000"/>
              </a:lnSpc>
              <a:spcBef>
                <a:spcPct val="50000"/>
              </a:spcBef>
              <a:buFontTx/>
              <a:buNone/>
              <a:defRPr/>
            </a:pPr>
            <a:r>
              <a:rPr lang="es-ES_tradnl" altLang="es-ES" sz="2400" b="1" i="1" dirty="0">
                <a:solidFill>
                  <a:srgbClr val="FF0000"/>
                </a:solidFill>
                <a:latin typeface="Arial" panose="020B0604020202020204" pitchFamily="34" charset="0"/>
              </a:rPr>
              <a:t>Se excluyen:</a:t>
            </a:r>
          </a:p>
          <a:p>
            <a:pPr marL="342900" indent="-342900" algn="just" eaLnBrk="1" hangingPunct="1">
              <a:lnSpc>
                <a:spcPct val="110000"/>
              </a:lnSpc>
              <a:spcBef>
                <a:spcPct val="50000"/>
              </a:spcBef>
              <a:buClr>
                <a:schemeClr val="accent3">
                  <a:lumMod val="50000"/>
                </a:schemeClr>
              </a:buClr>
              <a:buFont typeface="Wingdings" panose="05000000000000000000" pitchFamily="2" charset="2"/>
              <a:buChar char="ü"/>
              <a:defRPr/>
            </a:pPr>
            <a:r>
              <a:rPr lang="es-ES_tradnl" altLang="es-ES" sz="2400" b="1" i="1" dirty="0">
                <a:latin typeface="Arial" panose="020B0604020202020204" pitchFamily="34" charset="0"/>
              </a:rPr>
              <a:t>Las contribuciones adicionales o cualquier otro concepto distinto que recaigan sobre el mismo.</a:t>
            </a:r>
          </a:p>
          <a:p>
            <a:pPr marL="342900" indent="-342900" algn="just" eaLnBrk="1" hangingPunct="1">
              <a:lnSpc>
                <a:spcPct val="110000"/>
              </a:lnSpc>
              <a:spcBef>
                <a:spcPct val="50000"/>
              </a:spcBef>
              <a:buClr>
                <a:schemeClr val="accent3">
                  <a:lumMod val="50000"/>
                </a:schemeClr>
              </a:buClr>
              <a:buFont typeface="Wingdings" panose="05000000000000000000" pitchFamily="2" charset="2"/>
              <a:buChar char="ü"/>
              <a:defRPr/>
            </a:pPr>
            <a:r>
              <a:rPr lang="es-ES_tradnl" altLang="es-ES" sz="2400" b="1" i="1" dirty="0">
                <a:latin typeface="Arial" panose="020B0604020202020204" pitchFamily="34" charset="0"/>
              </a:rPr>
              <a:t>A la cantidad pagada se descontarán las devoluciones  que se hayan efectuado por cualquier título o motivo. </a:t>
            </a:r>
            <a:endParaRPr lang="es-MX" altLang="es-ES" sz="2400" b="1" i="1" dirty="0">
              <a:latin typeface="Arial" panose="020B0604020202020204" pitchFamily="34" charset="0"/>
            </a:endParaRPr>
          </a:p>
        </p:txBody>
      </p:sp>
    </p:spTree>
    <p:extLst>
      <p:ext uri="{BB962C8B-B14F-4D97-AF65-F5344CB8AC3E}">
        <p14:creationId xmlns:p14="http://schemas.microsoft.com/office/powerpoint/2010/main" val="55681820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77CDE29-C119-8793-09A3-128BA06B0039}"/>
              </a:ext>
            </a:extLst>
          </p:cNvPr>
          <p:cNvSpPr/>
          <p:nvPr/>
        </p:nvSpPr>
        <p:spPr>
          <a:xfrm>
            <a:off x="5560442" y="1429429"/>
            <a:ext cx="6264696" cy="646331"/>
          </a:xfrm>
          <a:prstGeom prst="rect">
            <a:avLst/>
          </a:prstGeom>
        </p:spPr>
        <p:txBody>
          <a:bodyPr wrap="square">
            <a:spAutoFit/>
          </a:bodyPr>
          <a:lstStyle/>
          <a:p>
            <a:pPr algn="r"/>
            <a:r>
              <a:rPr lang="es-MX" altLang="es-MX" b="1" u="sng" dirty="0">
                <a:latin typeface="Arial" panose="020B0604020202020204" pitchFamily="34" charset="0"/>
                <a:cs typeface="Arial" panose="020B0604020202020204" pitchFamily="34" charset="0"/>
              </a:rPr>
              <a:t>RECAUDACIÓN DE LOS DERECHOS POR SUMINISTRO DE AGUA QUE DEBERÁ INFORMARSE</a:t>
            </a:r>
            <a:endParaRPr lang="es-MX" altLang="es-MX" u="sng" dirty="0">
              <a:latin typeface="Arial" panose="020B0604020202020204" pitchFamily="34" charset="0"/>
              <a:cs typeface="Arial" panose="020B0604020202020204" pitchFamily="34" charset="0"/>
            </a:endParaRPr>
          </a:p>
        </p:txBody>
      </p:sp>
      <p:sp>
        <p:nvSpPr>
          <p:cNvPr id="3" name="2 Rectángulo">
            <a:extLst>
              <a:ext uri="{FF2B5EF4-FFF2-40B4-BE49-F238E27FC236}">
                <a16:creationId xmlns:a16="http://schemas.microsoft.com/office/drawing/2014/main" id="{6A412578-A112-C849-50AD-9DC287238E71}"/>
              </a:ext>
            </a:extLst>
          </p:cNvPr>
          <p:cNvSpPr>
            <a:spLocks noChangeArrowheads="1"/>
          </p:cNvSpPr>
          <p:nvPr/>
        </p:nvSpPr>
        <p:spPr bwMode="auto">
          <a:xfrm>
            <a:off x="563563" y="2701286"/>
            <a:ext cx="10945950" cy="508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es-ES_tradnl" altLang="es-ES" sz="2400" b="1" i="1" dirty="0">
                <a:solidFill>
                  <a:srgbClr val="FF0000"/>
                </a:solidFill>
                <a:latin typeface="Arial" panose="020B0604020202020204" pitchFamily="34" charset="0"/>
              </a:rPr>
              <a:t>Los derechos por el suministro de agua </a:t>
            </a:r>
            <a:r>
              <a:rPr lang="es-ES_tradnl" altLang="es-ES" sz="2400" b="1" dirty="0">
                <a:latin typeface="Arial" panose="020B0604020202020204" pitchFamily="34" charset="0"/>
              </a:rPr>
              <a:t>serán los efectivamente   pagados, independientemente del ejercicio fiscal en que se hayan causado por su</a:t>
            </a:r>
            <a:r>
              <a:rPr lang="es-ES_tradnl" altLang="es-ES" sz="2400" b="1" i="1" dirty="0">
                <a:latin typeface="Arial" panose="020B0604020202020204" pitchFamily="34" charset="0"/>
              </a:rPr>
              <a:t> consumo, drenaje, alcantarillado,</a:t>
            </a:r>
            <a:r>
              <a:rPr lang="es-ES_tradnl" altLang="es-ES" sz="2400" b="1" i="1" dirty="0">
                <a:solidFill>
                  <a:srgbClr val="009900"/>
                </a:solidFill>
                <a:latin typeface="Arial" panose="020B0604020202020204" pitchFamily="34" charset="0"/>
              </a:rPr>
              <a:t> </a:t>
            </a:r>
            <a:r>
              <a:rPr lang="es-ES_tradnl" altLang="es-ES" sz="2400" b="1" i="1" dirty="0">
                <a:latin typeface="Arial" panose="020B0604020202020204" pitchFamily="34" charset="0"/>
              </a:rPr>
              <a:t>recargos,</a:t>
            </a:r>
            <a:r>
              <a:rPr lang="es-ES_tradnl" altLang="es-ES" sz="2400" b="1" i="1" dirty="0">
                <a:solidFill>
                  <a:srgbClr val="009900"/>
                </a:solidFill>
                <a:latin typeface="Arial" panose="020B0604020202020204" pitchFamily="34" charset="0"/>
              </a:rPr>
              <a:t> </a:t>
            </a:r>
            <a:r>
              <a:rPr lang="es-ES_tradnl" altLang="es-ES" sz="2400" b="1" i="1" dirty="0">
                <a:latin typeface="Arial" panose="020B0604020202020204" pitchFamily="34" charset="0"/>
              </a:rPr>
              <a:t>multas,</a:t>
            </a:r>
            <a:r>
              <a:rPr lang="es-ES_tradnl" altLang="es-ES" sz="2400" b="1" i="1" dirty="0">
                <a:solidFill>
                  <a:srgbClr val="009900"/>
                </a:solidFill>
                <a:latin typeface="Arial" panose="020B0604020202020204" pitchFamily="34" charset="0"/>
              </a:rPr>
              <a:t> </a:t>
            </a:r>
            <a:r>
              <a:rPr lang="es-ES_tradnl" altLang="es-ES" sz="2400" b="1" i="1" dirty="0">
                <a:latin typeface="Arial" panose="020B0604020202020204" pitchFamily="34" charset="0"/>
              </a:rPr>
              <a:t>gastos de ejecución,</a:t>
            </a:r>
            <a:r>
              <a:rPr lang="es-ES_tradnl" altLang="es-ES" sz="2400" b="1" i="1" dirty="0">
                <a:solidFill>
                  <a:srgbClr val="009900"/>
                </a:solidFill>
                <a:latin typeface="Arial" panose="020B0604020202020204" pitchFamily="34" charset="0"/>
              </a:rPr>
              <a:t> </a:t>
            </a:r>
            <a:r>
              <a:rPr lang="es-ES_tradnl" altLang="es-ES" sz="2400" b="1" i="1" dirty="0">
                <a:latin typeface="Arial" panose="020B0604020202020204" pitchFamily="34" charset="0"/>
              </a:rPr>
              <a:t>conexiones,</a:t>
            </a:r>
            <a:r>
              <a:rPr lang="es-ES_tradnl" altLang="es-ES" sz="2400" b="1" i="1" dirty="0">
                <a:solidFill>
                  <a:srgbClr val="009900"/>
                </a:solidFill>
                <a:latin typeface="Arial" panose="020B0604020202020204" pitchFamily="34" charset="0"/>
              </a:rPr>
              <a:t> </a:t>
            </a:r>
            <a:r>
              <a:rPr lang="es-ES_tradnl" altLang="es-ES" sz="2400" b="1" i="1" dirty="0">
                <a:latin typeface="Arial" panose="020B0604020202020204" pitchFamily="34" charset="0"/>
              </a:rPr>
              <a:t>reconexiones,</a:t>
            </a:r>
            <a:r>
              <a:rPr lang="es-ES_tradnl" altLang="es-ES" sz="2400" b="1" i="1" dirty="0">
                <a:solidFill>
                  <a:srgbClr val="009900"/>
                </a:solidFill>
                <a:latin typeface="Arial" panose="020B0604020202020204" pitchFamily="34" charset="0"/>
              </a:rPr>
              <a:t> </a:t>
            </a:r>
            <a:r>
              <a:rPr lang="es-ES_tradnl" altLang="es-ES" sz="2400" b="1" i="1" dirty="0">
                <a:latin typeface="Arial" panose="020B0604020202020204" pitchFamily="34" charset="0"/>
              </a:rPr>
              <a:t>intereses no bancarios  e indemnizaciones.</a:t>
            </a:r>
          </a:p>
          <a:p>
            <a:pPr eaLnBrk="1" hangingPunct="1">
              <a:lnSpc>
                <a:spcPct val="110000"/>
              </a:lnSpc>
              <a:spcBef>
                <a:spcPct val="50000"/>
              </a:spcBef>
              <a:buFontTx/>
              <a:buNone/>
              <a:defRPr/>
            </a:pPr>
            <a:endParaRPr lang="es-ES_tradnl" altLang="es-ES" sz="2400" b="1" i="1" dirty="0">
              <a:solidFill>
                <a:srgbClr val="669900"/>
              </a:solidFill>
              <a:latin typeface="Arial" panose="020B0604020202020204" pitchFamily="34" charset="0"/>
            </a:endParaRPr>
          </a:p>
          <a:p>
            <a:pPr eaLnBrk="1" hangingPunct="1">
              <a:lnSpc>
                <a:spcPct val="110000"/>
              </a:lnSpc>
              <a:spcBef>
                <a:spcPct val="50000"/>
              </a:spcBef>
              <a:buFontTx/>
              <a:buNone/>
              <a:defRPr/>
            </a:pPr>
            <a:r>
              <a:rPr lang="es-ES_tradnl" altLang="es-ES" sz="2400" b="1" i="1" dirty="0">
                <a:solidFill>
                  <a:srgbClr val="FF0000"/>
                </a:solidFill>
                <a:latin typeface="Arial" panose="020B0604020202020204" pitchFamily="34" charset="0"/>
              </a:rPr>
              <a:t>Se excluyen:</a:t>
            </a:r>
          </a:p>
          <a:p>
            <a:pPr marL="342900" indent="-342900" algn="just" eaLnBrk="1" hangingPunct="1">
              <a:lnSpc>
                <a:spcPct val="110000"/>
              </a:lnSpc>
              <a:spcBef>
                <a:spcPct val="50000"/>
              </a:spcBef>
              <a:buClr>
                <a:schemeClr val="accent3">
                  <a:lumMod val="50000"/>
                </a:schemeClr>
              </a:buClr>
              <a:buFont typeface="Wingdings" panose="05000000000000000000" pitchFamily="2" charset="2"/>
              <a:buChar char="ü"/>
              <a:defRPr/>
            </a:pPr>
            <a:r>
              <a:rPr lang="es-ES_tradnl" altLang="es-ES" sz="2400" b="1" dirty="0">
                <a:latin typeface="Arial" panose="020B0604020202020204" pitchFamily="34" charset="0"/>
              </a:rPr>
              <a:t>Las contribuciones adicionales o cualquier otro concepto distinto que recaigan sobre el mismo.</a:t>
            </a:r>
          </a:p>
          <a:p>
            <a:pPr marL="342900" indent="-342900" algn="just" eaLnBrk="1" hangingPunct="1">
              <a:lnSpc>
                <a:spcPct val="110000"/>
              </a:lnSpc>
              <a:spcBef>
                <a:spcPct val="50000"/>
              </a:spcBef>
              <a:buClr>
                <a:schemeClr val="accent3">
                  <a:lumMod val="50000"/>
                </a:schemeClr>
              </a:buClr>
              <a:buFont typeface="Wingdings" panose="05000000000000000000" pitchFamily="2" charset="2"/>
              <a:buChar char="ü"/>
              <a:defRPr/>
            </a:pPr>
            <a:r>
              <a:rPr lang="es-ES_tradnl" altLang="es-ES" sz="2400" b="1" dirty="0">
                <a:latin typeface="Arial" panose="020B0604020202020204" pitchFamily="34" charset="0"/>
              </a:rPr>
              <a:t>A la cantidad pagada se descontarán las devoluciones  que se hayan efectuado por cualquier título o motivo. </a:t>
            </a:r>
            <a:endParaRPr lang="es-MX" altLang="es-ES" sz="2400" dirty="0">
              <a:latin typeface="Arial" panose="020B0604020202020204" pitchFamily="34" charset="0"/>
            </a:endParaRPr>
          </a:p>
        </p:txBody>
      </p:sp>
    </p:spTree>
    <p:extLst>
      <p:ext uri="{BB962C8B-B14F-4D97-AF65-F5344CB8AC3E}">
        <p14:creationId xmlns:p14="http://schemas.microsoft.com/office/powerpoint/2010/main" val="288823700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1689714-255D-0094-DBBF-B9D842EDBCD5}"/>
              </a:ext>
            </a:extLst>
          </p:cNvPr>
          <p:cNvSpPr/>
          <p:nvPr/>
        </p:nvSpPr>
        <p:spPr>
          <a:xfrm>
            <a:off x="247134" y="2024668"/>
            <a:ext cx="11738919" cy="4144661"/>
          </a:xfrm>
          <a:prstGeom prst="rect">
            <a:avLst/>
          </a:prstGeom>
        </p:spPr>
        <p:txBody>
          <a:bodyPr wrap="square">
            <a:spAutoFit/>
          </a:bodyPr>
          <a:lstStyle/>
          <a:p>
            <a:pPr algn="ctr" eaLnBrk="1" fontAlgn="auto" hangingPunct="1">
              <a:lnSpc>
                <a:spcPct val="150000"/>
              </a:lnSpc>
              <a:spcAft>
                <a:spcPts val="0"/>
              </a:spcAft>
              <a:defRPr/>
            </a:pPr>
            <a:r>
              <a:rPr lang="es-MX" sz="3600" b="1" dirty="0">
                <a:effectLst>
                  <a:outerShdw blurRad="38100" dist="38100" dir="2700000" algn="tl">
                    <a:srgbClr val="C0C0C0"/>
                  </a:outerShdw>
                </a:effectLst>
                <a:latin typeface="Arial" panose="020B0604020202020204" pitchFamily="34" charset="0"/>
                <a:cs typeface="Arial" panose="020B0604020202020204" pitchFamily="34" charset="0"/>
              </a:rPr>
              <a:t>ASPECTOS QUE EXPLICAN EL INCREMENTO EN LA RECAUDACIÓN DEL IMPUESTO PREDIAL</a:t>
            </a:r>
          </a:p>
          <a:p>
            <a:pPr algn="ctr" eaLnBrk="1" fontAlgn="auto" hangingPunct="1">
              <a:lnSpc>
                <a:spcPct val="150000"/>
              </a:lnSpc>
              <a:spcAft>
                <a:spcPts val="0"/>
              </a:spcAft>
              <a:defRPr/>
            </a:pPr>
            <a:r>
              <a:rPr lang="es-MX" sz="3600" b="1" dirty="0">
                <a:effectLst>
                  <a:outerShdw blurRad="38100" dist="38100" dir="2700000" algn="tl">
                    <a:srgbClr val="C0C0C0"/>
                  </a:outerShdw>
                </a:effectLst>
                <a:latin typeface="Arial" panose="020B0604020202020204" pitchFamily="34" charset="0"/>
                <a:cs typeface="Arial" panose="020B0604020202020204" pitchFamily="34" charset="0"/>
              </a:rPr>
              <a:t>Y LOS DERECHOS POR EL SUMINISTRO </a:t>
            </a:r>
          </a:p>
          <a:p>
            <a:pPr algn="ctr" eaLnBrk="1" fontAlgn="auto" hangingPunct="1">
              <a:lnSpc>
                <a:spcPct val="150000"/>
              </a:lnSpc>
              <a:spcAft>
                <a:spcPts val="0"/>
              </a:spcAft>
              <a:defRPr/>
            </a:pPr>
            <a:r>
              <a:rPr lang="es-MX" sz="3600" b="1" dirty="0">
                <a:effectLst>
                  <a:outerShdw blurRad="38100" dist="38100" dir="2700000" algn="tl">
                    <a:srgbClr val="C0C0C0"/>
                  </a:outerShdw>
                </a:effectLst>
                <a:latin typeface="Arial" panose="020B0604020202020204" pitchFamily="34" charset="0"/>
                <a:cs typeface="Arial" panose="020B0604020202020204" pitchFamily="34" charset="0"/>
              </a:rPr>
              <a:t>DE AGUA</a:t>
            </a:r>
          </a:p>
          <a:p>
            <a:pPr algn="ctr" eaLnBrk="1" fontAlgn="auto" hangingPunct="1">
              <a:lnSpc>
                <a:spcPct val="150000"/>
              </a:lnSpc>
              <a:spcAft>
                <a:spcPts val="0"/>
              </a:spcAft>
              <a:defRPr/>
            </a:pPr>
            <a:r>
              <a:rPr lang="es-MX" sz="3600" b="1" dirty="0">
                <a:solidFill>
                  <a:schemeClr val="accent3">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s-MX"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Documentación Comprobatoria</a:t>
            </a:r>
            <a:r>
              <a:rPr lang="es-MX" sz="3600" b="1" dirty="0">
                <a:solidFill>
                  <a:schemeClr val="accent3">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7586313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292CFC2-0774-00CA-5795-78EF730ABEDA}"/>
              </a:ext>
            </a:extLst>
          </p:cNvPr>
          <p:cNvGraphicFramePr/>
          <p:nvPr>
            <p:extLst>
              <p:ext uri="{D42A27DB-BD31-4B8C-83A1-F6EECF244321}">
                <p14:modId xmlns:p14="http://schemas.microsoft.com/office/powerpoint/2010/main" val="3975210659"/>
              </p:ext>
            </p:extLst>
          </p:nvPr>
        </p:nvGraphicFramePr>
        <p:xfrm>
          <a:off x="366863" y="805912"/>
          <a:ext cx="11225869" cy="8152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4 CuadroTexto">
            <a:extLst>
              <a:ext uri="{FF2B5EF4-FFF2-40B4-BE49-F238E27FC236}">
                <a16:creationId xmlns:a16="http://schemas.microsoft.com/office/drawing/2014/main" id="{032F2677-0E26-0739-9E13-1E1EA368F862}"/>
              </a:ext>
            </a:extLst>
          </p:cNvPr>
          <p:cNvSpPr txBox="1">
            <a:spLocks noChangeArrowheads="1"/>
          </p:cNvSpPr>
          <p:nvPr/>
        </p:nvSpPr>
        <p:spPr bwMode="auto">
          <a:xfrm>
            <a:off x="5587849" y="1414373"/>
            <a:ext cx="6237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MX" altLang="es-MX" sz="2000" b="1" u="sng" dirty="0">
                <a:latin typeface="Arial" panose="020B0604020202020204" pitchFamily="34" charset="0"/>
              </a:rPr>
              <a:t>ÁSPECTOS QUE JUSTIFICAN EL INCREMENTO </a:t>
            </a:r>
          </a:p>
          <a:p>
            <a:pPr algn="r" eaLnBrk="1" hangingPunct="1">
              <a:spcBef>
                <a:spcPct val="0"/>
              </a:spcBef>
              <a:buFontTx/>
              <a:buNone/>
            </a:pPr>
            <a:r>
              <a:rPr lang="es-MX" altLang="es-MX" sz="2000" b="1" u="sng" dirty="0">
                <a:latin typeface="Arial" panose="020B0604020202020204" pitchFamily="34" charset="0"/>
              </a:rPr>
              <a:t>EN LA RECAUDACIÓN</a:t>
            </a:r>
          </a:p>
        </p:txBody>
      </p:sp>
    </p:spTree>
    <p:extLst>
      <p:ext uri="{BB962C8B-B14F-4D97-AF65-F5344CB8AC3E}">
        <p14:creationId xmlns:p14="http://schemas.microsoft.com/office/powerpoint/2010/main" val="429385276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CuadroTexto">
            <a:extLst>
              <a:ext uri="{FF2B5EF4-FFF2-40B4-BE49-F238E27FC236}">
                <a16:creationId xmlns:a16="http://schemas.microsoft.com/office/drawing/2014/main" id="{B6BB5DEC-7F81-43EF-952F-C22ED8AD780A}"/>
              </a:ext>
            </a:extLst>
          </p:cNvPr>
          <p:cNvSpPr txBox="1">
            <a:spLocks noChangeArrowheads="1"/>
          </p:cNvSpPr>
          <p:nvPr/>
        </p:nvSpPr>
        <p:spPr bwMode="auto">
          <a:xfrm>
            <a:off x="2109592" y="928524"/>
            <a:ext cx="7849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s-ES" altLang="es-MX" sz="2400" b="1" dirty="0"/>
              <a:t>Nuevas Disposiciones en las Reglas de Validación</a:t>
            </a:r>
            <a:endParaRPr lang="es-MX" altLang="es-MX" sz="2400" b="1" dirty="0"/>
          </a:p>
        </p:txBody>
      </p:sp>
      <p:sp>
        <p:nvSpPr>
          <p:cNvPr id="7" name="CuadroTexto 1">
            <a:extLst>
              <a:ext uri="{FF2B5EF4-FFF2-40B4-BE49-F238E27FC236}">
                <a16:creationId xmlns:a16="http://schemas.microsoft.com/office/drawing/2014/main" id="{5C0FB639-A711-46AF-B9B8-0E2EEA201816}"/>
              </a:ext>
            </a:extLst>
          </p:cNvPr>
          <p:cNvSpPr txBox="1">
            <a:spLocks noChangeArrowheads="1"/>
          </p:cNvSpPr>
          <p:nvPr/>
        </p:nvSpPr>
        <p:spPr bwMode="auto">
          <a:xfrm>
            <a:off x="221006" y="1477249"/>
            <a:ext cx="6630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03129"/>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103129"/>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103129"/>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103129"/>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103129"/>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9pPr>
          </a:lstStyle>
          <a:p>
            <a:pPr>
              <a:lnSpc>
                <a:spcPct val="100000"/>
              </a:lnSpc>
              <a:spcBef>
                <a:spcPct val="0"/>
              </a:spcBef>
              <a:buFontTx/>
              <a:buNone/>
            </a:pPr>
            <a:r>
              <a:rPr lang="es-ES" altLang="es-MX" sz="2000" b="1" u="sng" dirty="0">
                <a:solidFill>
                  <a:schemeClr val="tx1"/>
                </a:solidFill>
              </a:rPr>
              <a:t>Justificación del incremento de la recaudación:</a:t>
            </a:r>
            <a:endParaRPr lang="es-MX" altLang="es-MX" sz="2000" b="1" u="sng" dirty="0">
              <a:solidFill>
                <a:schemeClr val="tx1"/>
              </a:solidFill>
            </a:endParaRPr>
          </a:p>
        </p:txBody>
      </p:sp>
      <p:sp>
        <p:nvSpPr>
          <p:cNvPr id="8" name="CuadroTexto 7">
            <a:extLst>
              <a:ext uri="{FF2B5EF4-FFF2-40B4-BE49-F238E27FC236}">
                <a16:creationId xmlns:a16="http://schemas.microsoft.com/office/drawing/2014/main" id="{CC129302-ADB5-428F-B2A3-F5D3452AF370}"/>
              </a:ext>
            </a:extLst>
          </p:cNvPr>
          <p:cNvSpPr txBox="1"/>
          <p:nvPr/>
        </p:nvSpPr>
        <p:spPr>
          <a:xfrm>
            <a:off x="60366" y="2008368"/>
            <a:ext cx="11999554" cy="6586418"/>
          </a:xfrm>
          <a:prstGeom prst="rect">
            <a:avLst/>
          </a:prstGeom>
          <a:noFill/>
        </p:spPr>
        <p:txBody>
          <a:bodyPr wrap="square">
            <a:spAutoFit/>
          </a:bodyPr>
          <a:lstStyle/>
          <a:p>
            <a:pPr algn="just">
              <a:defRPr/>
            </a:pPr>
            <a:r>
              <a:rPr lang="es-ES" sz="2000" b="1" dirty="0">
                <a:latin typeface="Arial "/>
              </a:rPr>
              <a:t>“Regla 16.- </a:t>
            </a:r>
            <a:r>
              <a:rPr lang="es-ES" sz="2000" dirty="0">
                <a:latin typeface="Arial "/>
              </a:rPr>
              <a:t>De acuerdo al orden y tipo de preguntas contenidas en el cuestionario, las respuestas que las entidades(municipios) ofrezcan a cada pregunta serán documentadas de acuerdo con lo siguiente, de manera enunciativa, más no limitativa:”</a:t>
            </a:r>
          </a:p>
          <a:p>
            <a:pPr algn="just">
              <a:defRPr/>
            </a:pPr>
            <a:endParaRPr lang="es-ES" sz="2000" dirty="0">
              <a:latin typeface="Arial "/>
            </a:endParaRPr>
          </a:p>
          <a:p>
            <a:pPr marL="285750" indent="-285750" algn="just">
              <a:buFont typeface="Arial" panose="020B0604020202020204" pitchFamily="34" charset="0"/>
              <a:buChar char="•"/>
              <a:defRPr/>
            </a:pPr>
            <a:r>
              <a:rPr lang="es-ES" dirty="0">
                <a:latin typeface="Arial "/>
              </a:rPr>
              <a:t>Justificación a los incrementos de la recaudación (publicación en el órgano oficial de difusión de la entidad, de los ordenamientos vigentes y anteriores, así como un cuadro comparativo, en el que se observen los cambios en los elementos de estas contribuciones municipales y se describa la reglamentación que sustenta </a:t>
            </a:r>
            <a:r>
              <a:rPr lang="es-MX" dirty="0">
                <a:latin typeface="Arial "/>
              </a:rPr>
              <a:t>dichas modificaciones)</a:t>
            </a:r>
          </a:p>
          <a:p>
            <a:pPr marL="285750" indent="-285750" algn="just">
              <a:buFont typeface="Arial" panose="020B0604020202020204" pitchFamily="34" charset="0"/>
              <a:buChar char="•"/>
              <a:defRPr/>
            </a:pPr>
            <a:endParaRPr lang="es-ES" dirty="0">
              <a:latin typeface="Arial "/>
            </a:endParaRPr>
          </a:p>
          <a:p>
            <a:pPr marL="285750" indent="-285750" algn="just">
              <a:buFont typeface="Arial" panose="020B0604020202020204" pitchFamily="34" charset="0"/>
              <a:buChar char="•"/>
              <a:defRPr/>
            </a:pPr>
            <a:r>
              <a:rPr lang="es-ES" dirty="0">
                <a:latin typeface="Arial "/>
              </a:rPr>
              <a:t>Esfuerzos administrativos justificando las acciones correspondientes.</a:t>
            </a:r>
          </a:p>
          <a:p>
            <a:pPr marL="285750" indent="-285750" algn="just">
              <a:buFont typeface="Arial" panose="020B0604020202020204" pitchFamily="34" charset="0"/>
              <a:buChar char="•"/>
              <a:defRPr/>
            </a:pPr>
            <a:endParaRPr lang="es-ES" dirty="0">
              <a:latin typeface="Arial "/>
            </a:endParaRPr>
          </a:p>
          <a:p>
            <a:pPr marL="285750" indent="-285750" algn="just">
              <a:buFont typeface="Arial" panose="020B0604020202020204" pitchFamily="34" charset="0"/>
              <a:buChar char="•"/>
              <a:defRPr/>
            </a:pPr>
            <a:r>
              <a:rPr lang="es-ES" dirty="0">
                <a:latin typeface="Arial "/>
              </a:rPr>
              <a:t>Se proporcionará copia de los recibos o comprobantes de pago más representativos.</a:t>
            </a:r>
          </a:p>
          <a:p>
            <a:pPr marL="285750" indent="-285750" algn="just">
              <a:buFont typeface="Arial" panose="020B0604020202020204" pitchFamily="34" charset="0"/>
              <a:buChar char="•"/>
              <a:defRPr/>
            </a:pPr>
            <a:endParaRPr lang="es-ES" sz="2000" dirty="0">
              <a:latin typeface="Arial "/>
            </a:endParaRPr>
          </a:p>
          <a:p>
            <a:pPr marL="285750" indent="-285750" algn="just">
              <a:buFont typeface="Arial" panose="020B0604020202020204" pitchFamily="34" charset="0"/>
              <a:buChar char="•"/>
              <a:defRPr/>
            </a:pPr>
            <a:r>
              <a:rPr lang="es-ES" sz="2200" b="1" u="sng" dirty="0">
                <a:latin typeface="Arial "/>
              </a:rPr>
              <a:t>También deberá proporcionar la balanza de comprobación y analítico de ingresos (en PDF y EXCEL) en el que se muestren los montos informados en los formatos proporcionados a la Secretaría. </a:t>
            </a:r>
            <a:r>
              <a:rPr lang="es-MX" sz="2200" b="1" u="sng" dirty="0">
                <a:latin typeface="Arial "/>
              </a:rPr>
              <a:t>Así </a:t>
            </a:r>
            <a:r>
              <a:rPr lang="es-ES" sz="2200" b="1" u="sng" dirty="0">
                <a:latin typeface="Arial "/>
              </a:rPr>
              <a:t>como, la integración en hoja de cálculo de Excel de los conceptos que integran la cifra de recaudación reportada por impuesto predial y derechos por el suministro de agua.</a:t>
            </a:r>
          </a:p>
          <a:p>
            <a:pPr marL="285750" indent="-285750" algn="just">
              <a:buFont typeface="Arial" panose="020B0604020202020204" pitchFamily="34" charset="0"/>
              <a:buChar char="•"/>
              <a:defRPr/>
            </a:pPr>
            <a:endParaRPr lang="es-ES" sz="2000" b="1" dirty="0">
              <a:latin typeface="Arial "/>
            </a:endParaRPr>
          </a:p>
          <a:p>
            <a:pPr marL="285750" indent="-285750" algn="just">
              <a:buFont typeface="Arial" panose="020B0604020202020204" pitchFamily="34" charset="0"/>
              <a:buChar char="•"/>
              <a:defRPr/>
            </a:pPr>
            <a:r>
              <a:rPr lang="es-ES" sz="2200" b="1" u="sng" dirty="0">
                <a:latin typeface="Arial "/>
              </a:rPr>
              <a:t>Se proporcionará la Cuenta Pública del municipio u organismo operador del suministro de agua.</a:t>
            </a:r>
          </a:p>
        </p:txBody>
      </p:sp>
    </p:spTree>
    <p:extLst>
      <p:ext uri="{BB962C8B-B14F-4D97-AF65-F5344CB8AC3E}">
        <p14:creationId xmlns:p14="http://schemas.microsoft.com/office/powerpoint/2010/main" val="265004608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A440623-C581-46FA-B0E5-83084A5D303C}"/>
              </a:ext>
            </a:extLst>
          </p:cNvPr>
          <p:cNvSpPr txBox="1"/>
          <p:nvPr/>
        </p:nvSpPr>
        <p:spPr>
          <a:xfrm>
            <a:off x="210064" y="1593150"/>
            <a:ext cx="11800703" cy="465197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s-MX" sz="2000" dirty="0">
                <a:latin typeface="Arial "/>
              </a:rPr>
              <a:t>Se agrega que los municipios deben anexar en </a:t>
            </a:r>
            <a:r>
              <a:rPr lang="es-MX" sz="2000" b="1" u="sng" dirty="0">
                <a:latin typeface="Arial "/>
              </a:rPr>
              <a:t>hoja de cálculo de Excel</a:t>
            </a:r>
            <a:r>
              <a:rPr lang="es-MX" sz="2000" dirty="0">
                <a:latin typeface="Arial "/>
              </a:rPr>
              <a:t> los conceptos que integran la cifra total tanto del </a:t>
            </a:r>
            <a:r>
              <a:rPr lang="es-MX" sz="2000" b="1" dirty="0">
                <a:latin typeface="Arial "/>
              </a:rPr>
              <a:t>Impuesto Predial</a:t>
            </a:r>
            <a:r>
              <a:rPr lang="es-MX" sz="2000" dirty="0">
                <a:latin typeface="Arial "/>
              </a:rPr>
              <a:t> como de los </a:t>
            </a:r>
            <a:r>
              <a:rPr lang="es-MX" sz="2000" b="1" dirty="0">
                <a:latin typeface="Arial "/>
              </a:rPr>
              <a:t>Derechos por el Suministro de Agua</a:t>
            </a:r>
            <a:r>
              <a:rPr lang="es-MX" sz="2000" dirty="0">
                <a:latin typeface="Arial "/>
              </a:rPr>
              <a:t>, conforme la </a:t>
            </a:r>
            <a:r>
              <a:rPr lang="es-MX" sz="2000" b="1" u="sng" dirty="0">
                <a:latin typeface="Arial "/>
              </a:rPr>
              <a:t>balanza de comprobación y analítico de ingresos</a:t>
            </a:r>
            <a:r>
              <a:rPr lang="es-MX" sz="2000" dirty="0">
                <a:latin typeface="Arial "/>
              </a:rPr>
              <a:t>, con el objetivo de dar mayor certeza a la validación de cifras por parte del </a:t>
            </a:r>
            <a:r>
              <a:rPr lang="es-MX" sz="2000" b="1" dirty="0">
                <a:latin typeface="Arial "/>
              </a:rPr>
              <a:t>Comité de Vigilancia-UCEF</a:t>
            </a:r>
            <a:r>
              <a:rPr lang="es-MX" sz="2000" dirty="0">
                <a:latin typeface="Arial "/>
              </a:rPr>
              <a:t> y eficiencia en su revisión.</a:t>
            </a:r>
          </a:p>
          <a:p>
            <a:pPr marL="285750" indent="-285750" algn="just">
              <a:lnSpc>
                <a:spcPct val="150000"/>
              </a:lnSpc>
              <a:buFont typeface="Arial" panose="020B0604020202020204" pitchFamily="34" charset="0"/>
              <a:buChar char="•"/>
            </a:pPr>
            <a:endParaRPr lang="es-MX" sz="2000" dirty="0">
              <a:latin typeface="Arial "/>
            </a:endParaRPr>
          </a:p>
          <a:p>
            <a:pPr marL="285750" indent="-285750" algn="just">
              <a:lnSpc>
                <a:spcPct val="150000"/>
              </a:lnSpc>
              <a:buFont typeface="Arial" panose="020B0604020202020204" pitchFamily="34" charset="0"/>
              <a:buChar char="•"/>
            </a:pPr>
            <a:r>
              <a:rPr lang="es-MX" sz="2000" dirty="0">
                <a:latin typeface="Arial "/>
              </a:rPr>
              <a:t>Se pone énfasis en que la información debe ser presentada en términos de la normatividad sobre </a:t>
            </a:r>
            <a:r>
              <a:rPr lang="es-MX" sz="2000" b="1" dirty="0">
                <a:latin typeface="Arial "/>
              </a:rPr>
              <a:t>Armonización Contable Vigente a Nivel Federal</a:t>
            </a:r>
            <a:r>
              <a:rPr lang="es-MX" sz="2000" dirty="0">
                <a:latin typeface="Arial "/>
              </a:rPr>
              <a:t>, en caso contrario, el </a:t>
            </a:r>
            <a:r>
              <a:rPr lang="es-MX" sz="2000" b="1" dirty="0">
                <a:latin typeface="Arial "/>
              </a:rPr>
              <a:t>Comité de Vigilancia-UCEF</a:t>
            </a:r>
            <a:r>
              <a:rPr lang="es-MX" sz="2000" dirty="0">
                <a:latin typeface="Arial "/>
              </a:rPr>
              <a:t> considerará que se presenta de </a:t>
            </a:r>
            <a:r>
              <a:rPr lang="es-MX" sz="2000" b="1" u="sng" dirty="0">
                <a:latin typeface="Arial "/>
              </a:rPr>
              <a:t>forma incorrecta</a:t>
            </a:r>
            <a:r>
              <a:rPr lang="es-MX" sz="2000" dirty="0">
                <a:latin typeface="Arial "/>
              </a:rPr>
              <a:t>, y se realizarán los ajustes correspondientes.</a:t>
            </a:r>
          </a:p>
        </p:txBody>
      </p:sp>
      <p:sp>
        <p:nvSpPr>
          <p:cNvPr id="8" name="CuadroTexto 5">
            <a:extLst>
              <a:ext uri="{FF2B5EF4-FFF2-40B4-BE49-F238E27FC236}">
                <a16:creationId xmlns:a16="http://schemas.microsoft.com/office/drawing/2014/main" id="{0087E4D6-425A-4B4F-BECB-254D71357E05}"/>
              </a:ext>
            </a:extLst>
          </p:cNvPr>
          <p:cNvSpPr txBox="1">
            <a:spLocks noChangeArrowheads="1"/>
          </p:cNvSpPr>
          <p:nvPr/>
        </p:nvSpPr>
        <p:spPr bwMode="auto">
          <a:xfrm>
            <a:off x="77767" y="6685875"/>
            <a:ext cx="11800702" cy="108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03129"/>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103129"/>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103129"/>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103129"/>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103129"/>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9pPr>
          </a:lstStyle>
          <a:p>
            <a:pPr algn="r">
              <a:lnSpc>
                <a:spcPct val="150000"/>
              </a:lnSpc>
              <a:spcBef>
                <a:spcPct val="0"/>
              </a:spcBef>
              <a:buFontTx/>
              <a:buNone/>
            </a:pPr>
            <a:r>
              <a:rPr lang="es-ES" altLang="es-MX" sz="1500" b="1" i="1" u="sng" dirty="0">
                <a:solidFill>
                  <a:schemeClr val="tx1"/>
                </a:solidFill>
                <a:latin typeface="Arial "/>
              </a:rPr>
              <a:t>Reglas de Validación de la Información para el cálculo de los Coeficientes de Distribución de las Participaciones Federales.</a:t>
            </a:r>
          </a:p>
          <a:p>
            <a:pPr algn="r">
              <a:lnSpc>
                <a:spcPct val="150000"/>
              </a:lnSpc>
              <a:spcBef>
                <a:spcPct val="0"/>
              </a:spcBef>
              <a:buFontTx/>
              <a:buNone/>
            </a:pPr>
            <a:r>
              <a:rPr lang="es-ES" altLang="es-MX" sz="1500" b="1" i="1" u="sng" dirty="0">
                <a:solidFill>
                  <a:schemeClr val="tx1"/>
                </a:solidFill>
                <a:latin typeface="Arial "/>
              </a:rPr>
              <a:t>Aprobadas en la CCCLIII Reunión de la Comisión Permanente de Funcionarios Fiscales, celebrada en la ciudad de Bahías de Huatulco, Oaxaca los días 28 y 29 de septiembre de 2023.</a:t>
            </a:r>
            <a:endParaRPr lang="es-MX" altLang="es-MX" sz="1500" b="1" i="1" u="sng" dirty="0">
              <a:solidFill>
                <a:schemeClr val="tx1"/>
              </a:solidFill>
              <a:latin typeface="Arial "/>
            </a:endParaRPr>
          </a:p>
        </p:txBody>
      </p:sp>
    </p:spTree>
    <p:extLst>
      <p:ext uri="{BB962C8B-B14F-4D97-AF65-F5344CB8AC3E}">
        <p14:creationId xmlns:p14="http://schemas.microsoft.com/office/powerpoint/2010/main" val="558638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a:extLst>
              <a:ext uri="{FF2B5EF4-FFF2-40B4-BE49-F238E27FC236}">
                <a16:creationId xmlns:a16="http://schemas.microsoft.com/office/drawing/2014/main" id="{9123224A-6259-F904-E037-E962F0A15635}"/>
              </a:ext>
            </a:extLst>
          </p:cNvPr>
          <p:cNvSpPr txBox="1">
            <a:spLocks noChangeArrowheads="1"/>
          </p:cNvSpPr>
          <p:nvPr/>
        </p:nvSpPr>
        <p:spPr bwMode="auto">
          <a:xfrm>
            <a:off x="3975893" y="1083243"/>
            <a:ext cx="7849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r" eaLnBrk="1" hangingPunct="1">
              <a:buFontTx/>
              <a:buAutoNum type="arabicParenR"/>
              <a:defRPr/>
            </a:pPr>
            <a:r>
              <a:rPr lang="es-MX" altLang="es-MX" sz="2400" b="1" dirty="0"/>
              <a:t>Modificaciones a la Normatividad Aplicable</a:t>
            </a:r>
          </a:p>
        </p:txBody>
      </p:sp>
      <p:sp>
        <p:nvSpPr>
          <p:cNvPr id="3" name="6 Rectángulo">
            <a:extLst>
              <a:ext uri="{FF2B5EF4-FFF2-40B4-BE49-F238E27FC236}">
                <a16:creationId xmlns:a16="http://schemas.microsoft.com/office/drawing/2014/main" id="{AA29681F-1130-E002-C5E7-53A95365EB69}"/>
              </a:ext>
            </a:extLst>
          </p:cNvPr>
          <p:cNvSpPr/>
          <p:nvPr/>
        </p:nvSpPr>
        <p:spPr>
          <a:xfrm>
            <a:off x="338170" y="2132112"/>
            <a:ext cx="11515660" cy="5533823"/>
          </a:xfrm>
          <a:prstGeom prst="rect">
            <a:avLst/>
          </a:prstGeom>
        </p:spPr>
        <p:txBody>
          <a:bodyPr wrap="square">
            <a:spAutoFit/>
          </a:bodyPr>
          <a:lstStyle/>
          <a:p>
            <a:pPr marL="342900" indent="-342900" algn="just">
              <a:buClr>
                <a:schemeClr val="accent3">
                  <a:lumMod val="50000"/>
                </a:schemeClr>
              </a:buClr>
              <a:buFont typeface="Wingdings" panose="05000000000000000000" pitchFamily="2" charset="2"/>
              <a:buChar char="ü"/>
              <a:tabLst>
                <a:tab pos="0" algn="l"/>
              </a:tabLst>
              <a:defRPr/>
            </a:pPr>
            <a:r>
              <a:rPr lang="es-ES_tradnl" sz="2600" b="1" dirty="0">
                <a:latin typeface="Arial" panose="020B0604020202020204" pitchFamily="34" charset="0"/>
                <a:cs typeface="Arial" panose="020B0604020202020204" pitchFamily="34" charset="0"/>
              </a:rPr>
              <a:t>Anexar ejemplar de la Ley publicada en el Órgano Oficial de difusión de la Entidad, en donde se señalen los elementos constitutivos del gravamen, proporcionando el ordenamiento vigente y del año inmediato anterior, sobre lo cual informe en un cuadro comparativo el ordenamiento legal correspondiente y el artículo en el que se establecen; </a:t>
            </a:r>
          </a:p>
          <a:p>
            <a:pPr algn="just">
              <a:tabLst>
                <a:tab pos="0" algn="l"/>
              </a:tabLst>
              <a:defRPr/>
            </a:pPr>
            <a:endParaRPr lang="es-ES_tradnl" sz="2600" b="1" dirty="0">
              <a:latin typeface="Arial" panose="020B0604020202020204" pitchFamily="34" charset="0"/>
              <a:cs typeface="Arial" panose="020B0604020202020204" pitchFamily="34" charset="0"/>
            </a:endParaRPr>
          </a:p>
          <a:p>
            <a:pPr algn="just">
              <a:tabLst>
                <a:tab pos="0" algn="l"/>
              </a:tabLst>
              <a:defRPr/>
            </a:pPr>
            <a:endParaRPr lang="es-ES_tradnl" sz="2600" b="1" dirty="0">
              <a:latin typeface="Arial" panose="020B0604020202020204" pitchFamily="34" charset="0"/>
              <a:cs typeface="Arial" panose="020B0604020202020204" pitchFamily="34" charset="0"/>
            </a:endParaRPr>
          </a:p>
          <a:p>
            <a:pPr marL="342900" indent="-342900" algn="just">
              <a:buClr>
                <a:schemeClr val="accent3">
                  <a:lumMod val="50000"/>
                </a:schemeClr>
              </a:buClr>
              <a:buFont typeface="Wingdings" panose="05000000000000000000" pitchFamily="2" charset="2"/>
              <a:buChar char="ü"/>
              <a:tabLst>
                <a:tab pos="0" algn="l"/>
              </a:tabLst>
              <a:defRPr/>
            </a:pPr>
            <a:r>
              <a:rPr lang="es-ES_tradnl" sz="2600" b="1" dirty="0">
                <a:latin typeface="Arial" panose="020B0604020202020204" pitchFamily="34" charset="0"/>
                <a:cs typeface="Arial" panose="020B0604020202020204" pitchFamily="34" charset="0"/>
              </a:rPr>
              <a:t>Cuadro comparativo que muestre los cambios en las tasas/cuotas del año que se informa y del año inmediato anterior;</a:t>
            </a:r>
          </a:p>
          <a:p>
            <a:pPr algn="just">
              <a:lnSpc>
                <a:spcPct val="90000"/>
              </a:lnSpc>
              <a:tabLst>
                <a:tab pos="0" algn="l"/>
              </a:tabLst>
              <a:defRPr/>
            </a:pPr>
            <a:endParaRPr lang="es-ES_tradnl" sz="2600" b="1" dirty="0">
              <a:latin typeface="Arial" panose="020B0604020202020204" pitchFamily="34" charset="0"/>
              <a:cs typeface="Arial" panose="020B0604020202020204" pitchFamily="34" charset="0"/>
            </a:endParaRPr>
          </a:p>
          <a:p>
            <a:pPr algn="just">
              <a:lnSpc>
                <a:spcPct val="90000"/>
              </a:lnSpc>
              <a:tabLst>
                <a:tab pos="0" algn="l"/>
              </a:tabLst>
              <a:defRPr/>
            </a:pPr>
            <a:endParaRPr lang="es-ES_tradnl" sz="2600" b="1" dirty="0">
              <a:latin typeface="Arial" panose="020B0604020202020204" pitchFamily="34" charset="0"/>
              <a:cs typeface="Arial" panose="020B0604020202020204" pitchFamily="34" charset="0"/>
            </a:endParaRPr>
          </a:p>
          <a:p>
            <a:pPr marL="342900" indent="-342900" algn="just">
              <a:lnSpc>
                <a:spcPct val="90000"/>
              </a:lnSpc>
              <a:buClr>
                <a:schemeClr val="accent3">
                  <a:lumMod val="50000"/>
                </a:schemeClr>
              </a:buClr>
              <a:buFont typeface="Wingdings" panose="05000000000000000000" pitchFamily="2" charset="2"/>
              <a:buChar char="ü"/>
              <a:tabLst>
                <a:tab pos="0" algn="l"/>
              </a:tabLst>
              <a:defRPr/>
            </a:pPr>
            <a:r>
              <a:rPr lang="es-ES_tradnl" sz="2600" b="1" dirty="0">
                <a:latin typeface="Arial" panose="020B0604020202020204" pitchFamily="34" charset="0"/>
                <a:cs typeface="Arial" panose="020B0604020202020204" pitchFamily="34" charset="0"/>
              </a:rPr>
              <a:t>Incluir nota explicativa que aclare el impacto que dichos incrementos tuvieron en la recaudación.</a:t>
            </a:r>
            <a:endParaRPr lang="es-MX"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1095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a:extLst>
              <a:ext uri="{FF2B5EF4-FFF2-40B4-BE49-F238E27FC236}">
                <a16:creationId xmlns:a16="http://schemas.microsoft.com/office/drawing/2014/main" id="{F2D51974-1C35-B8C5-BCF6-F208683AEB24}"/>
              </a:ext>
            </a:extLst>
          </p:cNvPr>
          <p:cNvSpPr txBox="1">
            <a:spLocks noChangeArrowheads="1"/>
          </p:cNvSpPr>
          <p:nvPr/>
        </p:nvSpPr>
        <p:spPr bwMode="auto">
          <a:xfrm>
            <a:off x="5803750" y="1437861"/>
            <a:ext cx="6021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MX" altLang="es-MX" sz="2800" b="1" dirty="0">
                <a:latin typeface="Arial" panose="020B0604020202020204" pitchFamily="34" charset="0"/>
              </a:rPr>
              <a:t>2) Esfuerzos Administrativos</a:t>
            </a:r>
          </a:p>
        </p:txBody>
      </p:sp>
      <p:sp>
        <p:nvSpPr>
          <p:cNvPr id="3" name="CuadroTexto 2">
            <a:extLst>
              <a:ext uri="{FF2B5EF4-FFF2-40B4-BE49-F238E27FC236}">
                <a16:creationId xmlns:a16="http://schemas.microsoft.com/office/drawing/2014/main" id="{F462A238-5CA1-3E64-57F8-94783FB98663}"/>
              </a:ext>
            </a:extLst>
          </p:cNvPr>
          <p:cNvSpPr txBox="1"/>
          <p:nvPr/>
        </p:nvSpPr>
        <p:spPr>
          <a:xfrm>
            <a:off x="563563" y="2118195"/>
            <a:ext cx="11248875" cy="5909310"/>
          </a:xfrm>
          <a:prstGeom prst="rect">
            <a:avLst/>
          </a:prstGeom>
          <a:noFill/>
        </p:spPr>
        <p:txBody>
          <a:bodyPr wrap="square">
            <a:spAutoFit/>
          </a:bodyPr>
          <a:lstStyle/>
          <a:p>
            <a:pPr marL="342900" indent="-342900" algn="just">
              <a:buClr>
                <a:schemeClr val="accent3">
                  <a:lumMod val="50000"/>
                </a:schemeClr>
              </a:buClr>
              <a:buFont typeface="Wingdings" panose="05000000000000000000" pitchFamily="2" charset="2"/>
              <a:buChar char="ü"/>
              <a:defRPr/>
            </a:pPr>
            <a:r>
              <a:rPr lang="es-MX" altLang="es-ES" sz="2600" b="1" i="1" dirty="0">
                <a:latin typeface="Arial" panose="020B0604020202020204" pitchFamily="34" charset="0"/>
                <a:cs typeface="Arial" panose="020B0604020202020204" pitchFamily="34" charset="0"/>
              </a:rPr>
              <a:t>Realizar una descripción de las acciones realizadas;</a:t>
            </a:r>
          </a:p>
          <a:p>
            <a:pPr algn="just">
              <a:defRPr/>
            </a:pPr>
            <a:endParaRPr lang="es-MX" altLang="es-ES" sz="2800" b="1" i="1" dirty="0">
              <a:latin typeface="Arial" panose="020B0604020202020204" pitchFamily="34" charset="0"/>
              <a:cs typeface="Arial" panose="020B0604020202020204" pitchFamily="34" charset="0"/>
            </a:endParaRPr>
          </a:p>
          <a:p>
            <a:pPr marL="342900" indent="-342900" algn="just">
              <a:buClr>
                <a:schemeClr val="accent3">
                  <a:lumMod val="50000"/>
                </a:schemeClr>
              </a:buClr>
              <a:buFont typeface="Wingdings" panose="05000000000000000000" pitchFamily="2" charset="2"/>
              <a:buChar char="ü"/>
              <a:defRPr/>
            </a:pPr>
            <a:r>
              <a:rPr lang="es-MX" altLang="es-ES" sz="2600" b="1" i="1" dirty="0">
                <a:latin typeface="Arial" panose="020B0604020202020204" pitchFamily="34" charset="0"/>
                <a:cs typeface="Arial" panose="020B0604020202020204" pitchFamily="34" charset="0"/>
              </a:rPr>
              <a:t>Proporcionar el soporte documental de las acciones realizadas: fotocopias o constancias legibles de los elementos documentales y publicitarios que acrediten las acciones realizadas y campañas masivas para concientizar a los contribuyentes del pago de sus contribuciones, que consideren esenciales para que se valide la información;</a:t>
            </a:r>
          </a:p>
          <a:p>
            <a:pPr algn="just">
              <a:defRPr/>
            </a:pPr>
            <a:endParaRPr lang="es-MX" altLang="es-ES" sz="3200" b="1" i="1" dirty="0">
              <a:latin typeface="Arial" panose="020B0604020202020204" pitchFamily="34" charset="0"/>
              <a:cs typeface="Arial" panose="020B0604020202020204" pitchFamily="34" charset="0"/>
            </a:endParaRPr>
          </a:p>
          <a:p>
            <a:pPr marL="342900" indent="-342900" algn="just">
              <a:buClr>
                <a:schemeClr val="accent3">
                  <a:lumMod val="50000"/>
                </a:schemeClr>
              </a:buClr>
              <a:buFont typeface="Wingdings" panose="05000000000000000000" pitchFamily="2" charset="2"/>
              <a:buChar char="ü"/>
              <a:defRPr/>
            </a:pPr>
            <a:r>
              <a:rPr lang="es-MX" altLang="es-ES" sz="2600" b="1" i="1" dirty="0">
                <a:latin typeface="Arial" panose="020B0604020202020204" pitchFamily="34" charset="0"/>
                <a:cs typeface="Arial" panose="020B0604020202020204" pitchFamily="34" charset="0"/>
              </a:rPr>
              <a:t>Cuantificar el impacto en la recaudación de la contribución, por el esfuerzo administrativo realizado.</a:t>
            </a:r>
          </a:p>
          <a:p>
            <a:pPr marL="342900" indent="-342900" algn="just">
              <a:buClr>
                <a:schemeClr val="accent3">
                  <a:lumMod val="50000"/>
                </a:schemeClr>
              </a:buClr>
              <a:buFont typeface="Wingdings" panose="05000000000000000000" pitchFamily="2" charset="2"/>
              <a:buChar char="ü"/>
              <a:defRPr/>
            </a:pPr>
            <a:endParaRPr lang="es-MX" sz="3200" b="1" i="1" dirty="0">
              <a:latin typeface="Arial" panose="020B0604020202020204" pitchFamily="34" charset="0"/>
              <a:cs typeface="Arial" panose="020B0604020202020204" pitchFamily="34" charset="0"/>
            </a:endParaRPr>
          </a:p>
          <a:p>
            <a:pPr marL="342900" indent="-342900" algn="just">
              <a:buClr>
                <a:schemeClr val="accent3">
                  <a:lumMod val="50000"/>
                </a:schemeClr>
              </a:buClr>
              <a:buFont typeface="Wingdings" panose="05000000000000000000" pitchFamily="2" charset="2"/>
              <a:buChar char="ü"/>
              <a:defRPr/>
            </a:pPr>
            <a:r>
              <a:rPr lang="es-MX" sz="2600" b="1" i="1" dirty="0">
                <a:latin typeface="Arial" panose="020B0604020202020204" pitchFamily="34" charset="0"/>
                <a:cs typeface="Arial" panose="020B0604020202020204" pitchFamily="34" charset="0"/>
              </a:rPr>
              <a:t>Se deben de incluir las balanzas de comprobación, los reporte de ingresos, las relaciones de los </a:t>
            </a:r>
            <a:r>
              <a:rPr lang="es-MX" sz="2600" b="1" i="1" u="sng" dirty="0" err="1">
                <a:latin typeface="Arial" panose="020B0604020202020204" pitchFamily="34" charset="0"/>
                <a:cs typeface="Arial" panose="020B0604020202020204" pitchFamily="34" charset="0"/>
              </a:rPr>
              <a:t>CFDI’s</a:t>
            </a:r>
            <a:r>
              <a:rPr lang="es-MX" sz="2600" b="1" i="1" u="sng" dirty="0">
                <a:latin typeface="Arial" panose="020B0604020202020204" pitchFamily="34" charset="0"/>
                <a:cs typeface="Arial" panose="020B0604020202020204" pitchFamily="34" charset="0"/>
              </a:rPr>
              <a:t> más representativos</a:t>
            </a:r>
            <a:r>
              <a:rPr lang="es-MX" sz="2600" b="1" i="1" dirty="0">
                <a:latin typeface="Arial" panose="020B0604020202020204" pitchFamily="34" charset="0"/>
                <a:cs typeface="Arial" panose="020B0604020202020204" pitchFamily="34" charset="0"/>
              </a:rPr>
              <a:t>.</a:t>
            </a:r>
            <a:endParaRPr lang="es-MX"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779303"/>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a:extLst>
              <a:ext uri="{FF2B5EF4-FFF2-40B4-BE49-F238E27FC236}">
                <a16:creationId xmlns:a16="http://schemas.microsoft.com/office/drawing/2014/main" id="{4C749E17-2087-EF42-EB6D-E545EB33C17C}"/>
              </a:ext>
            </a:extLst>
          </p:cNvPr>
          <p:cNvSpPr txBox="1">
            <a:spLocks noChangeArrowheads="1"/>
          </p:cNvSpPr>
          <p:nvPr/>
        </p:nvSpPr>
        <p:spPr bwMode="auto">
          <a:xfrm>
            <a:off x="4103783" y="943600"/>
            <a:ext cx="77790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MX" altLang="es-MX" sz="2600" b="1" dirty="0">
                <a:latin typeface="Arial" panose="020B0604020202020204" pitchFamily="34" charset="0"/>
              </a:rPr>
              <a:t>3) Incremento en el Universo de Contribuyentes</a:t>
            </a:r>
          </a:p>
        </p:txBody>
      </p:sp>
      <p:sp>
        <p:nvSpPr>
          <p:cNvPr id="3" name="CuadroTexto 2">
            <a:extLst>
              <a:ext uri="{FF2B5EF4-FFF2-40B4-BE49-F238E27FC236}">
                <a16:creationId xmlns:a16="http://schemas.microsoft.com/office/drawing/2014/main" id="{4BA1B888-F2ED-F28E-F130-2B657E8643B5}"/>
              </a:ext>
            </a:extLst>
          </p:cNvPr>
          <p:cNvSpPr txBox="1"/>
          <p:nvPr/>
        </p:nvSpPr>
        <p:spPr>
          <a:xfrm>
            <a:off x="309191" y="1879310"/>
            <a:ext cx="11573618" cy="6494085"/>
          </a:xfrm>
          <a:prstGeom prst="rect">
            <a:avLst/>
          </a:prstGeom>
          <a:noFill/>
        </p:spPr>
        <p:txBody>
          <a:bodyPr wrap="square">
            <a:spAutoFit/>
          </a:bodyPr>
          <a:lstStyle/>
          <a:p>
            <a:pPr marL="342900" indent="-342900" algn="just">
              <a:buClr>
                <a:schemeClr val="accent3">
                  <a:lumMod val="50000"/>
                </a:schemeClr>
              </a:buClr>
              <a:buFont typeface="Wingdings" panose="05000000000000000000" pitchFamily="2" charset="2"/>
              <a:buChar char="ü"/>
              <a:defRPr/>
            </a:pPr>
            <a:r>
              <a:rPr lang="es-ES_tradnl" altLang="es-ES" sz="2600" b="1" dirty="0">
                <a:latin typeface="Arial" panose="020B0604020202020204" pitchFamily="34" charset="0"/>
                <a:cs typeface="Arial" panose="020B0604020202020204" pitchFamily="34" charset="0"/>
              </a:rPr>
              <a:t>Explicación por escrito de los mecanismos utilizados para elevar el número de contribuyentes, así como de las acciones más importantes que se realizaron;</a:t>
            </a:r>
          </a:p>
          <a:p>
            <a:pPr algn="just">
              <a:defRPr/>
            </a:pPr>
            <a:endParaRPr lang="es-ES_tradnl" sz="2600" b="1" dirty="0">
              <a:latin typeface="Arial" panose="020B0604020202020204" pitchFamily="34" charset="0"/>
              <a:cs typeface="Arial" panose="020B0604020202020204" pitchFamily="34" charset="0"/>
            </a:endParaRPr>
          </a:p>
          <a:p>
            <a:pPr marL="342900" indent="-342900" algn="just">
              <a:buClr>
                <a:schemeClr val="accent3">
                  <a:lumMod val="50000"/>
                </a:schemeClr>
              </a:buClr>
              <a:buFont typeface="Wingdings" panose="05000000000000000000" pitchFamily="2" charset="2"/>
              <a:buChar char="ü"/>
              <a:defRPr/>
            </a:pPr>
            <a:r>
              <a:rPr lang="es-MX" sz="2600" b="1" dirty="0">
                <a:latin typeface="Arial" panose="020B0604020202020204" pitchFamily="34" charset="0"/>
                <a:cs typeface="Arial" panose="020B0604020202020204" pitchFamily="34" charset="0"/>
              </a:rPr>
              <a:t>Proporcionar el soporte documental: </a:t>
            </a:r>
            <a:r>
              <a:rPr lang="es-MX" altLang="es-ES" sz="2600" b="1" dirty="0">
                <a:latin typeface="Arial" panose="020B0604020202020204" pitchFamily="34" charset="0"/>
                <a:cs typeface="Arial" panose="020B0604020202020204" pitchFamily="34" charset="0"/>
              </a:rPr>
              <a:t>fotocopias o constancias legibles de los elementos documentales que acrediten las acciones realizadas, que se consideren básicas para la validación del incremento;</a:t>
            </a:r>
            <a:endParaRPr lang="es-ES_tradnl" altLang="es-ES" sz="2600" b="1" dirty="0">
              <a:latin typeface="Arial" panose="020B0604020202020204" pitchFamily="34" charset="0"/>
              <a:cs typeface="Arial" panose="020B0604020202020204" pitchFamily="34" charset="0"/>
            </a:endParaRPr>
          </a:p>
          <a:p>
            <a:pPr algn="just">
              <a:defRPr/>
            </a:pPr>
            <a:endParaRPr lang="es-MX" sz="2600" dirty="0">
              <a:latin typeface="Arial" panose="020B0604020202020204" pitchFamily="34" charset="0"/>
              <a:cs typeface="Arial" panose="020B0604020202020204" pitchFamily="34" charset="0"/>
            </a:endParaRPr>
          </a:p>
          <a:p>
            <a:pPr marL="342900" indent="-342900" algn="just">
              <a:buClr>
                <a:schemeClr val="accent3">
                  <a:lumMod val="50000"/>
                </a:schemeClr>
              </a:buClr>
              <a:buFont typeface="Wingdings" panose="05000000000000000000" pitchFamily="2" charset="2"/>
              <a:buChar char="ü"/>
              <a:defRPr/>
            </a:pPr>
            <a:r>
              <a:rPr lang="es-MX" altLang="es-ES" sz="2600" b="1" dirty="0">
                <a:latin typeface="Arial" panose="020B0604020202020204" pitchFamily="34" charset="0"/>
                <a:cs typeface="Arial" panose="020B0604020202020204" pitchFamily="34" charset="0"/>
              </a:rPr>
              <a:t>En relación al desarrollo de conjuntos habitacionales de interés social y de nivel medio, proporcionar el soporte documental que acredite la creación de nuevos conjuntos habitacionales y, en su caso, se anexará fotocopia legible de los avisos promocionales.</a:t>
            </a:r>
          </a:p>
          <a:p>
            <a:pPr algn="just">
              <a:buClr>
                <a:schemeClr val="accent3">
                  <a:lumMod val="50000"/>
                </a:schemeClr>
              </a:buClr>
              <a:defRPr/>
            </a:pPr>
            <a:endParaRPr lang="es-MX" altLang="es-ES" sz="2600" b="1" dirty="0">
              <a:latin typeface="Arial" panose="020B0604020202020204" pitchFamily="34" charset="0"/>
              <a:cs typeface="Arial" panose="020B0604020202020204" pitchFamily="34" charset="0"/>
            </a:endParaRPr>
          </a:p>
          <a:p>
            <a:pPr marL="342900" indent="-342900" algn="just">
              <a:buClr>
                <a:schemeClr val="accent3">
                  <a:lumMod val="50000"/>
                </a:schemeClr>
              </a:buClr>
              <a:buFont typeface="Wingdings" panose="05000000000000000000" pitchFamily="2" charset="2"/>
              <a:buChar char="ü"/>
              <a:defRPr/>
            </a:pPr>
            <a:r>
              <a:rPr lang="es-MX" sz="2600" b="1" dirty="0">
                <a:latin typeface="Arial" panose="020B0604020202020204" pitchFamily="34" charset="0"/>
                <a:cs typeface="Arial" panose="020B0604020202020204" pitchFamily="34" charset="0"/>
              </a:rPr>
              <a:t>Anexar el reporte en Excel referente al del número de cuentas o tomas pagadas, debe coincidir con la recaudación presentada. </a:t>
            </a:r>
            <a:endParaRPr lang="es-MX"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8054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1930D-1ACF-29E3-9678-DFFE578658AA}"/>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E0471607-9750-8E7E-7328-5346AD7FFA9B}"/>
              </a:ext>
            </a:extLst>
          </p:cNvPr>
          <p:cNvSpPr txBox="1"/>
          <p:nvPr/>
        </p:nvSpPr>
        <p:spPr>
          <a:xfrm>
            <a:off x="1133061" y="1018005"/>
            <a:ext cx="10647449" cy="523220"/>
          </a:xfrm>
          <a:prstGeom prst="rect">
            <a:avLst/>
          </a:prstGeom>
          <a:noFill/>
        </p:spPr>
        <p:txBody>
          <a:bodyPr wrap="square" rtlCol="0">
            <a:spAutoFit/>
          </a:bodyPr>
          <a:lstStyle/>
          <a:p>
            <a:pPr algn="ctr"/>
            <a:r>
              <a:rPr lang="es-ES" sz="2800" b="1" dirty="0">
                <a:latin typeface="Arial" panose="020B0604020202020204" pitchFamily="34" charset="0"/>
                <a:cs typeface="Arial" panose="020B0604020202020204" pitchFamily="34" charset="0"/>
              </a:rPr>
              <a:t>EL IMPUESTO PREDIAL EN LOS ESTADOS</a:t>
            </a:r>
            <a:endParaRPr lang="es-MX" sz="2800" b="1" dirty="0">
              <a:latin typeface="Arial" panose="020B0604020202020204" pitchFamily="34" charset="0"/>
              <a:cs typeface="Arial" panose="020B0604020202020204" pitchFamily="34" charset="0"/>
            </a:endParaRPr>
          </a:p>
        </p:txBody>
      </p:sp>
      <p:graphicFrame>
        <p:nvGraphicFramePr>
          <p:cNvPr id="4" name="Gráfico 3">
            <a:extLst>
              <a:ext uri="{FF2B5EF4-FFF2-40B4-BE49-F238E27FC236}">
                <a16:creationId xmlns:a16="http://schemas.microsoft.com/office/drawing/2014/main" id="{BBDAFD4C-5B61-96F1-7B40-01C02EB7CAE8}"/>
              </a:ext>
            </a:extLst>
          </p:cNvPr>
          <p:cNvGraphicFramePr>
            <a:graphicFrameLocks/>
          </p:cNvGraphicFramePr>
          <p:nvPr>
            <p:extLst>
              <p:ext uri="{D42A27DB-BD31-4B8C-83A1-F6EECF244321}">
                <p14:modId xmlns:p14="http://schemas.microsoft.com/office/powerpoint/2010/main" val="1879469143"/>
              </p:ext>
            </p:extLst>
          </p:nvPr>
        </p:nvGraphicFramePr>
        <p:xfrm>
          <a:off x="581383" y="1712250"/>
          <a:ext cx="11199127" cy="6498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727299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40AFB13-9742-9D3A-BCE4-328C6ABA03EC}"/>
              </a:ext>
            </a:extLst>
          </p:cNvPr>
          <p:cNvSpPr/>
          <p:nvPr/>
        </p:nvSpPr>
        <p:spPr>
          <a:xfrm>
            <a:off x="1213110" y="1189918"/>
            <a:ext cx="9859272" cy="523220"/>
          </a:xfrm>
          <a:prstGeom prst="rect">
            <a:avLst/>
          </a:prstGeom>
        </p:spPr>
        <p:txBody>
          <a:bodyPr wrap="square">
            <a:spAutoFit/>
          </a:bodyPr>
          <a:lstStyle/>
          <a:p>
            <a:pPr algn="ctr"/>
            <a:r>
              <a:rPr lang="es-MX" altLang="es-MX" sz="2800" b="1" u="sng" dirty="0">
                <a:latin typeface="Arial" panose="020B0604020202020204" pitchFamily="34" charset="0"/>
                <a:cs typeface="Arial" panose="020B0604020202020204" pitchFamily="34" charset="0"/>
              </a:rPr>
              <a:t>Metodología para justificar recaudación</a:t>
            </a:r>
          </a:p>
        </p:txBody>
      </p:sp>
      <p:sp>
        <p:nvSpPr>
          <p:cNvPr id="3" name="2 Rectángulo">
            <a:extLst>
              <a:ext uri="{FF2B5EF4-FFF2-40B4-BE49-F238E27FC236}">
                <a16:creationId xmlns:a16="http://schemas.microsoft.com/office/drawing/2014/main" id="{5A1CF5F0-C591-3B37-C613-D377CE1137CC}"/>
              </a:ext>
            </a:extLst>
          </p:cNvPr>
          <p:cNvSpPr>
            <a:spLocks noChangeArrowheads="1"/>
          </p:cNvSpPr>
          <p:nvPr/>
        </p:nvSpPr>
        <p:spPr bwMode="auto">
          <a:xfrm>
            <a:off x="0" y="2004416"/>
            <a:ext cx="12060195" cy="644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Clr>
                <a:schemeClr val="accent3">
                  <a:lumMod val="50000"/>
                </a:schemeClr>
              </a:buClr>
              <a:buFont typeface="Wingdings" panose="05000000000000000000" pitchFamily="2" charset="2"/>
              <a:buChar char="ü"/>
              <a:defRPr/>
            </a:pPr>
            <a:r>
              <a:rPr lang="es-MX" altLang="es-ES" sz="2400" b="1" i="1" dirty="0">
                <a:solidFill>
                  <a:srgbClr val="FF0000"/>
                </a:solidFill>
                <a:latin typeface="Arial" panose="020B0604020202020204" pitchFamily="34" charset="0"/>
              </a:rPr>
              <a:t>INDENTIFICAR</a:t>
            </a:r>
            <a:r>
              <a:rPr lang="es-MX" altLang="es-ES" sz="2400" b="1" dirty="0">
                <a:latin typeface="Arial" panose="020B0604020202020204" pitchFamily="34" charset="0"/>
              </a:rPr>
              <a:t> los conceptos y montos de recaudación del impuesto predial y de los derechos por suministro de agua;</a:t>
            </a:r>
          </a:p>
          <a:p>
            <a:pPr marL="0" indent="0" algn="just" eaLnBrk="1" hangingPunct="1">
              <a:spcBef>
                <a:spcPct val="0"/>
              </a:spcBef>
              <a:buFont typeface="Arial" panose="020B0604020202020204" pitchFamily="34" charset="0"/>
              <a:buNone/>
              <a:defRPr/>
            </a:pPr>
            <a:endParaRPr lang="es-MX" altLang="es-ES" sz="2400" b="1" dirty="0">
              <a:latin typeface="Arial" panose="020B0604020202020204" pitchFamily="34" charset="0"/>
            </a:endParaRPr>
          </a:p>
          <a:p>
            <a:pPr algn="just" eaLnBrk="1" hangingPunct="1">
              <a:spcBef>
                <a:spcPct val="0"/>
              </a:spcBef>
              <a:buClr>
                <a:schemeClr val="accent3">
                  <a:lumMod val="50000"/>
                </a:schemeClr>
              </a:buClr>
              <a:buFont typeface="Wingdings" panose="05000000000000000000" pitchFamily="2" charset="2"/>
              <a:buChar char="ü"/>
              <a:defRPr/>
            </a:pPr>
            <a:r>
              <a:rPr lang="es-MX" altLang="es-ES" sz="2400" b="1" i="1" dirty="0">
                <a:solidFill>
                  <a:srgbClr val="FF0000"/>
                </a:solidFill>
                <a:latin typeface="Arial" panose="020B0604020202020204" pitchFamily="34" charset="0"/>
              </a:rPr>
              <a:t>RECOPILAR Y PROPORCIONAR</a:t>
            </a:r>
            <a:r>
              <a:rPr lang="es-MX" altLang="es-ES" sz="2400" b="1" dirty="0">
                <a:solidFill>
                  <a:srgbClr val="FF0000"/>
                </a:solidFill>
                <a:latin typeface="Arial" panose="020B0604020202020204" pitchFamily="34" charset="0"/>
              </a:rPr>
              <a:t> </a:t>
            </a:r>
            <a:r>
              <a:rPr lang="es-MX" altLang="es-ES" sz="2400" b="1" dirty="0">
                <a:latin typeface="Arial" panose="020B0604020202020204" pitchFamily="34" charset="0"/>
              </a:rPr>
              <a:t>la información de la recaudación del impuesto predial y de los derechos por el suministro de agua, en forma desglosada al Estado. </a:t>
            </a:r>
          </a:p>
          <a:p>
            <a:pPr marL="358775" indent="0" algn="just" eaLnBrk="1" hangingPunct="1">
              <a:spcBef>
                <a:spcPct val="0"/>
              </a:spcBef>
              <a:buClr>
                <a:schemeClr val="accent3">
                  <a:lumMod val="50000"/>
                </a:schemeClr>
              </a:buClr>
              <a:buNone/>
              <a:defRPr/>
            </a:pPr>
            <a:endParaRPr lang="es-MX" altLang="es-ES" sz="1100" b="1" dirty="0">
              <a:latin typeface="Arial" panose="020B0604020202020204" pitchFamily="34" charset="0"/>
            </a:endParaRPr>
          </a:p>
          <a:p>
            <a:pPr marL="358775" indent="0" algn="just" eaLnBrk="1" hangingPunct="1">
              <a:spcBef>
                <a:spcPct val="0"/>
              </a:spcBef>
              <a:buClr>
                <a:schemeClr val="accent3">
                  <a:lumMod val="50000"/>
                </a:schemeClr>
              </a:buClr>
              <a:buNone/>
              <a:defRPr/>
            </a:pPr>
            <a:r>
              <a:rPr lang="es-MX" altLang="es-ES" sz="2400" b="1" u="sng" dirty="0">
                <a:latin typeface="Arial" panose="020B0604020202020204" pitchFamily="34" charset="0"/>
              </a:rPr>
              <a:t>Adjuntado CFDI´S (más representativos), listas de pagos de usuarios, balanza de comprobación y los reportes de ingresos emanados del SCG (los cuales deben de coincidir). </a:t>
            </a:r>
            <a:endParaRPr lang="es-MX" altLang="es-ES" sz="2400" b="1" i="1" u="sng" dirty="0">
              <a:solidFill>
                <a:srgbClr val="FF0000"/>
              </a:solidFill>
              <a:latin typeface="Arial" panose="020B0604020202020204" pitchFamily="34" charset="0"/>
            </a:endParaRPr>
          </a:p>
          <a:p>
            <a:pPr algn="just" eaLnBrk="1" hangingPunct="1">
              <a:spcBef>
                <a:spcPct val="0"/>
              </a:spcBef>
              <a:buFont typeface="Wingdings" panose="05000000000000000000" pitchFamily="2" charset="2"/>
              <a:buChar char="v"/>
              <a:defRPr/>
            </a:pPr>
            <a:endParaRPr lang="es-MX" altLang="es-ES" sz="1800" b="1" i="1" dirty="0">
              <a:solidFill>
                <a:srgbClr val="009900"/>
              </a:solidFill>
              <a:latin typeface="Arial" panose="020B0604020202020204" pitchFamily="34" charset="0"/>
            </a:endParaRPr>
          </a:p>
          <a:p>
            <a:pPr algn="just" eaLnBrk="1" hangingPunct="1">
              <a:spcBef>
                <a:spcPct val="0"/>
              </a:spcBef>
              <a:buClr>
                <a:schemeClr val="accent3">
                  <a:lumMod val="50000"/>
                </a:schemeClr>
              </a:buClr>
              <a:buFont typeface="Wingdings" panose="05000000000000000000" pitchFamily="2" charset="2"/>
              <a:buChar char="ü"/>
              <a:defRPr/>
            </a:pPr>
            <a:r>
              <a:rPr lang="es-MX" altLang="es-ES" sz="2400" b="1" i="1" dirty="0">
                <a:solidFill>
                  <a:srgbClr val="FF0000"/>
                </a:solidFill>
                <a:latin typeface="Arial" panose="020B0604020202020204" pitchFamily="34" charset="0"/>
              </a:rPr>
              <a:t>JUSTIFICAR LOS INCREMENTOS </a:t>
            </a:r>
            <a:r>
              <a:rPr lang="es-MX" altLang="es-ES" sz="2400" b="1" dirty="0">
                <a:latin typeface="Arial" panose="020B0604020202020204" pitchFamily="34" charset="0"/>
              </a:rPr>
              <a:t>de la recaudación  del impuesto predial y de los derechos por el suministro de agua, proporcionando el soporte documental correspondiente.</a:t>
            </a:r>
          </a:p>
          <a:p>
            <a:pPr algn="just" eaLnBrk="1" hangingPunct="1">
              <a:spcBef>
                <a:spcPct val="0"/>
              </a:spcBef>
              <a:buClr>
                <a:schemeClr val="accent3">
                  <a:lumMod val="50000"/>
                </a:schemeClr>
              </a:buClr>
              <a:buFont typeface="Wingdings" panose="05000000000000000000" pitchFamily="2" charset="2"/>
              <a:buChar char="ü"/>
              <a:defRPr/>
            </a:pPr>
            <a:endParaRPr lang="es-MX" altLang="es-ES" sz="2400" b="1" i="1" dirty="0">
              <a:solidFill>
                <a:srgbClr val="009900"/>
              </a:solidFill>
              <a:latin typeface="Arial" panose="020B0604020202020204" pitchFamily="34" charset="0"/>
            </a:endParaRPr>
          </a:p>
          <a:p>
            <a:pPr algn="just">
              <a:spcBef>
                <a:spcPct val="0"/>
              </a:spcBef>
              <a:buClr>
                <a:schemeClr val="accent3">
                  <a:lumMod val="50000"/>
                </a:schemeClr>
              </a:buClr>
              <a:buFont typeface="Wingdings" panose="05000000000000000000" pitchFamily="2" charset="2"/>
              <a:buChar char="ü"/>
              <a:defRPr/>
            </a:pPr>
            <a:r>
              <a:rPr lang="es-MX" altLang="es-ES" sz="2400" b="1" i="1" dirty="0">
                <a:solidFill>
                  <a:srgbClr val="FF0000"/>
                </a:solidFill>
                <a:latin typeface="Arial" panose="020B0604020202020204" pitchFamily="34" charset="0"/>
              </a:rPr>
              <a:t>PROPORCIONAR INFORMACIÓN ADICIONAL </a:t>
            </a:r>
            <a:r>
              <a:rPr lang="es-MX" altLang="es-ES" sz="2400" b="1" dirty="0">
                <a:latin typeface="Arial" panose="020B0604020202020204" pitchFamily="34" charset="0"/>
              </a:rPr>
              <a:t>en caso de que le sea solicitada, ampliar la justificación de los incrementos en la recaudación  del impuesto predial y de la recaudación de los derechos por el suministro de agua. </a:t>
            </a:r>
          </a:p>
        </p:txBody>
      </p:sp>
    </p:spTree>
    <p:extLst>
      <p:ext uri="{BB962C8B-B14F-4D97-AF65-F5344CB8AC3E}">
        <p14:creationId xmlns:p14="http://schemas.microsoft.com/office/powerpoint/2010/main" val="224190638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3616884-13E1-46DF-AEFE-3D9B7E8EF397}"/>
              </a:ext>
            </a:extLst>
          </p:cNvPr>
          <p:cNvSpPr/>
          <p:nvPr/>
        </p:nvSpPr>
        <p:spPr>
          <a:xfrm>
            <a:off x="342898" y="305520"/>
            <a:ext cx="11849101" cy="666930"/>
          </a:xfrm>
          <a:prstGeom prst="rect">
            <a:avLst/>
          </a:prstGeom>
          <a:solidFill>
            <a:srgbClr val="0237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 tIns="86400" rIns="86400" bIns="86400" anchor="ctr">
            <a:spAutoFit/>
          </a:bodyPr>
          <a:lstStyle/>
          <a:p>
            <a:pPr marL="288000" algn="ctr">
              <a:defRPr/>
            </a:pPr>
            <a:r>
              <a:rPr lang="es-MX" altLang="es-MX" sz="3200" b="1" dirty="0">
                <a:solidFill>
                  <a:schemeClr val="bg1"/>
                </a:solidFill>
                <a:latin typeface="Montserrat"/>
                <a:ea typeface="+mj-ea"/>
                <a:cs typeface="+mj-cs"/>
              </a:rPr>
              <a:t>Balanza de Comprobación o Analítico de Ingresos</a:t>
            </a:r>
            <a:endParaRPr lang="es-MX" sz="3200" b="1" dirty="0">
              <a:solidFill>
                <a:schemeClr val="bg1"/>
              </a:solidFill>
              <a:latin typeface="Montserrat"/>
              <a:ea typeface="+mj-ea"/>
              <a:cs typeface="+mj-cs"/>
            </a:endParaRPr>
          </a:p>
        </p:txBody>
      </p:sp>
      <p:pic>
        <p:nvPicPr>
          <p:cNvPr id="14343" name="Imagen 1">
            <a:extLst>
              <a:ext uri="{FF2B5EF4-FFF2-40B4-BE49-F238E27FC236}">
                <a16:creationId xmlns:a16="http://schemas.microsoft.com/office/drawing/2014/main" id="{15FD57F6-BCBF-4BFF-A64C-90ABFBA8A1E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05" y="1290324"/>
            <a:ext cx="3963974" cy="362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Imagen 3">
            <a:extLst>
              <a:ext uri="{FF2B5EF4-FFF2-40B4-BE49-F238E27FC236}">
                <a16:creationId xmlns:a16="http://schemas.microsoft.com/office/drawing/2014/main" id="{3EBF71EC-16E1-451F-9E18-F8F39A3548A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3717" y="1290323"/>
            <a:ext cx="3963974" cy="362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Imagen 4">
            <a:extLst>
              <a:ext uri="{FF2B5EF4-FFF2-40B4-BE49-F238E27FC236}">
                <a16:creationId xmlns:a16="http://schemas.microsoft.com/office/drawing/2014/main" id="{55A76584-1500-45DF-BB9B-6205D150ABE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19946"/>
          <a:stretch/>
        </p:blipFill>
        <p:spPr bwMode="auto">
          <a:xfrm>
            <a:off x="342898" y="4910942"/>
            <a:ext cx="8571111" cy="399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CuadroTexto 5">
            <a:extLst>
              <a:ext uri="{FF2B5EF4-FFF2-40B4-BE49-F238E27FC236}">
                <a16:creationId xmlns:a16="http://schemas.microsoft.com/office/drawing/2014/main" id="{2DD89159-53F1-4AB7-9212-A88F2AAFC69B}"/>
              </a:ext>
            </a:extLst>
          </p:cNvPr>
          <p:cNvSpPr txBox="1">
            <a:spLocks noChangeArrowheads="1"/>
          </p:cNvSpPr>
          <p:nvPr/>
        </p:nvSpPr>
        <p:spPr bwMode="auto">
          <a:xfrm>
            <a:off x="9053300" y="5445032"/>
            <a:ext cx="291309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03129"/>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103129"/>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103129"/>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103129"/>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103129"/>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9pPr>
          </a:lstStyle>
          <a:p>
            <a:pPr algn="just">
              <a:lnSpc>
                <a:spcPct val="100000"/>
              </a:lnSpc>
              <a:spcBef>
                <a:spcPct val="0"/>
              </a:spcBef>
              <a:buFontTx/>
              <a:buNone/>
            </a:pPr>
            <a:r>
              <a:rPr lang="es-MX" altLang="es-MX" sz="1800" b="1" dirty="0">
                <a:solidFill>
                  <a:schemeClr val="tx1"/>
                </a:solidFill>
              </a:rPr>
              <a:t>Balanza de comprobación en original y en Excel señalando los montos para llegar a la información que se reporta.</a:t>
            </a:r>
          </a:p>
        </p:txBody>
      </p:sp>
      <p:sp>
        <p:nvSpPr>
          <p:cNvPr id="15" name="CuadroTexto 14">
            <a:extLst>
              <a:ext uri="{FF2B5EF4-FFF2-40B4-BE49-F238E27FC236}">
                <a16:creationId xmlns:a16="http://schemas.microsoft.com/office/drawing/2014/main" id="{93915878-6430-40F1-81AC-BE5D3F78D047}"/>
              </a:ext>
            </a:extLst>
          </p:cNvPr>
          <p:cNvSpPr txBox="1"/>
          <p:nvPr/>
        </p:nvSpPr>
        <p:spPr>
          <a:xfrm>
            <a:off x="8881850" y="2036975"/>
            <a:ext cx="2913090" cy="646331"/>
          </a:xfrm>
          <a:prstGeom prst="rect">
            <a:avLst/>
          </a:prstGeom>
          <a:noFill/>
          <a:ln>
            <a:noFill/>
          </a:ln>
          <a:effectLst/>
          <a:scene3d>
            <a:camera prst="orthographicFront">
              <a:rot lat="0" lon="0" rev="0"/>
            </a:camera>
            <a:lightRig rig="contrasting" dir="t">
              <a:rot lat="0" lon="0" rev="7800000"/>
            </a:lightRig>
          </a:scene3d>
          <a:sp3d>
            <a:bevelT w="139700" h="139700"/>
          </a:sp3d>
        </p:spPr>
        <p:txBody>
          <a:bodyPr>
            <a:spAutoFit/>
          </a:bodyPr>
          <a:lstStyle/>
          <a:p>
            <a:pPr algn="ctr">
              <a:defRPr/>
            </a:pPr>
            <a:r>
              <a:rPr lang="es-MX" b="1" dirty="0"/>
              <a:t>Soporte documental digital y en Excel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3616884-13E1-46DF-AEFE-3D9B7E8EF397}"/>
              </a:ext>
            </a:extLst>
          </p:cNvPr>
          <p:cNvSpPr/>
          <p:nvPr/>
        </p:nvSpPr>
        <p:spPr>
          <a:xfrm>
            <a:off x="397060" y="305520"/>
            <a:ext cx="11892475" cy="666930"/>
          </a:xfrm>
          <a:prstGeom prst="rect">
            <a:avLst/>
          </a:prstGeom>
          <a:solidFill>
            <a:srgbClr val="0237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 tIns="86400" rIns="86400" bIns="86400" anchor="ctr">
            <a:spAutoFit/>
          </a:bodyPr>
          <a:lstStyle/>
          <a:p>
            <a:pPr marL="288000" algn="ctr">
              <a:defRPr/>
            </a:pPr>
            <a:r>
              <a:rPr lang="es-MX" altLang="es-MX" sz="3200" b="1" dirty="0">
                <a:solidFill>
                  <a:schemeClr val="bg1"/>
                </a:solidFill>
                <a:latin typeface="Montserrat"/>
                <a:ea typeface="+mj-ea"/>
                <a:cs typeface="+mj-cs"/>
              </a:rPr>
              <a:t>Balanza de Comprobación o Analítico de Ingresos</a:t>
            </a:r>
            <a:endParaRPr lang="es-MX" sz="3200" b="1" dirty="0">
              <a:solidFill>
                <a:schemeClr val="bg1"/>
              </a:solidFill>
              <a:latin typeface="Montserrat"/>
              <a:ea typeface="+mj-ea"/>
              <a:cs typeface="+mj-cs"/>
            </a:endParaRPr>
          </a:p>
        </p:txBody>
      </p:sp>
      <p:pic>
        <p:nvPicPr>
          <p:cNvPr id="4" name="Imagen 3">
            <a:extLst>
              <a:ext uri="{FF2B5EF4-FFF2-40B4-BE49-F238E27FC236}">
                <a16:creationId xmlns:a16="http://schemas.microsoft.com/office/drawing/2014/main" id="{1A7AE787-F02B-4E44-842A-B2D0FDE91B1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7060" y="1194732"/>
            <a:ext cx="10563548" cy="7360332"/>
          </a:xfrm>
          <a:prstGeom prst="rect">
            <a:avLst/>
          </a:prstGeom>
        </p:spPr>
      </p:pic>
      <p:sp>
        <p:nvSpPr>
          <p:cNvPr id="15" name="CuadroTexto 14">
            <a:extLst>
              <a:ext uri="{FF2B5EF4-FFF2-40B4-BE49-F238E27FC236}">
                <a16:creationId xmlns:a16="http://schemas.microsoft.com/office/drawing/2014/main" id="{93915878-6430-40F1-81AC-BE5D3F78D047}"/>
              </a:ext>
            </a:extLst>
          </p:cNvPr>
          <p:cNvSpPr txBox="1"/>
          <p:nvPr/>
        </p:nvSpPr>
        <p:spPr>
          <a:xfrm>
            <a:off x="8086203" y="3043578"/>
            <a:ext cx="3860374" cy="369332"/>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a:defRPr/>
            </a:pPr>
            <a:r>
              <a:rPr lang="es-MX" b="1" dirty="0"/>
              <a:t>Soporte documental digital y en Excel</a:t>
            </a:r>
          </a:p>
        </p:txBody>
      </p:sp>
      <p:sp>
        <p:nvSpPr>
          <p:cNvPr id="14346" name="CuadroTexto 5">
            <a:extLst>
              <a:ext uri="{FF2B5EF4-FFF2-40B4-BE49-F238E27FC236}">
                <a16:creationId xmlns:a16="http://schemas.microsoft.com/office/drawing/2014/main" id="{2DD89159-53F1-4AB7-9212-A88F2AAFC69B}"/>
              </a:ext>
            </a:extLst>
          </p:cNvPr>
          <p:cNvSpPr txBox="1">
            <a:spLocks noChangeArrowheads="1"/>
          </p:cNvSpPr>
          <p:nvPr/>
        </p:nvSpPr>
        <p:spPr bwMode="auto">
          <a:xfrm>
            <a:off x="8249974" y="4118097"/>
            <a:ext cx="3696603" cy="1200329"/>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sz="2800">
                <a:solidFill>
                  <a:srgbClr val="103129"/>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103129"/>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103129"/>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103129"/>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103129"/>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03129"/>
                </a:solidFill>
                <a:latin typeface="Arial" panose="020B0604020202020204" pitchFamily="34" charset="0"/>
              </a:defRPr>
            </a:lvl9pPr>
          </a:lstStyle>
          <a:p>
            <a:pPr algn="just">
              <a:lnSpc>
                <a:spcPct val="100000"/>
              </a:lnSpc>
              <a:spcBef>
                <a:spcPct val="0"/>
              </a:spcBef>
              <a:buFontTx/>
              <a:buNone/>
            </a:pPr>
            <a:r>
              <a:rPr lang="es-MX" altLang="es-MX" sz="1800" b="1" dirty="0">
                <a:solidFill>
                  <a:schemeClr val="tx1"/>
                </a:solidFill>
              </a:rPr>
              <a:t>Balanza de comprobación en original y en Excel señalando los montos para llegar a la información que se reporta.</a:t>
            </a:r>
          </a:p>
        </p:txBody>
      </p:sp>
    </p:spTree>
    <p:extLst>
      <p:ext uri="{BB962C8B-B14F-4D97-AF65-F5344CB8AC3E}">
        <p14:creationId xmlns:p14="http://schemas.microsoft.com/office/powerpoint/2010/main" val="2454847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quina doblada 1">
            <a:extLst>
              <a:ext uri="{FF2B5EF4-FFF2-40B4-BE49-F238E27FC236}">
                <a16:creationId xmlns:a16="http://schemas.microsoft.com/office/drawing/2014/main" id="{D6B0BA1C-90CB-4173-8C39-0653935974D6}"/>
              </a:ext>
            </a:extLst>
          </p:cNvPr>
          <p:cNvSpPr/>
          <p:nvPr/>
        </p:nvSpPr>
        <p:spPr>
          <a:xfrm>
            <a:off x="9520690" y="3764340"/>
            <a:ext cx="2409825" cy="2457450"/>
          </a:xfrm>
          <a:prstGeom prst="foldedCorner">
            <a:avLst/>
          </a:prstGeom>
          <a:ln>
            <a:solidFill>
              <a:schemeClr val="accent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3" name="Rectángulo 2">
            <a:extLst>
              <a:ext uri="{FF2B5EF4-FFF2-40B4-BE49-F238E27FC236}">
                <a16:creationId xmlns:a16="http://schemas.microsoft.com/office/drawing/2014/main" id="{CF3487B5-A77E-4D38-8737-6DA7D0B3770C}"/>
              </a:ext>
            </a:extLst>
          </p:cNvPr>
          <p:cNvSpPr/>
          <p:nvPr/>
        </p:nvSpPr>
        <p:spPr>
          <a:xfrm>
            <a:off x="2255520" y="325515"/>
            <a:ext cx="8844490" cy="666930"/>
          </a:xfrm>
          <a:prstGeom prst="rect">
            <a:avLst/>
          </a:prstGeom>
          <a:solidFill>
            <a:srgbClr val="02372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6400" tIns="86400" rIns="86400" bIns="86400" anchor="ctr">
            <a:spAutoFit/>
          </a:bodyPr>
          <a:lstStyle/>
          <a:p>
            <a:pPr marL="288000">
              <a:defRPr/>
            </a:pPr>
            <a:r>
              <a:rPr lang="es-ES" sz="3200" b="1" kern="0" dirty="0">
                <a:ea typeface="Roboto Slab" panose="020B0604020202020204" charset="0"/>
              </a:rPr>
              <a:t>Balanza de Comprobación o Analítico de Ingresos</a:t>
            </a:r>
          </a:p>
        </p:txBody>
      </p:sp>
      <p:pic>
        <p:nvPicPr>
          <p:cNvPr id="15369" name="Imagen 4">
            <a:extLst>
              <a:ext uri="{FF2B5EF4-FFF2-40B4-BE49-F238E27FC236}">
                <a16:creationId xmlns:a16="http://schemas.microsoft.com/office/drawing/2014/main" id="{385306CC-5793-4A32-82E7-EFAB6285A73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506"/>
          <a:stretch/>
        </p:blipFill>
        <p:spPr bwMode="auto">
          <a:xfrm>
            <a:off x="457053" y="1546141"/>
            <a:ext cx="9031618" cy="62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F1D392FD-1CFA-42D4-8D34-8B422F39C463}"/>
              </a:ext>
            </a:extLst>
          </p:cNvPr>
          <p:cNvSpPr txBox="1"/>
          <p:nvPr/>
        </p:nvSpPr>
        <p:spPr>
          <a:xfrm>
            <a:off x="9520690" y="3776532"/>
            <a:ext cx="2366148" cy="2308324"/>
          </a:xfrm>
          <a:prstGeom prst="rect">
            <a:avLst/>
          </a:prstGeom>
          <a:noFill/>
          <a:ln>
            <a:noFill/>
          </a:ln>
          <a:effectLst/>
          <a:scene3d>
            <a:camera prst="orthographicFront">
              <a:rot lat="0" lon="0" rev="0"/>
            </a:camera>
            <a:lightRig rig="contrasting" dir="t">
              <a:rot lat="0" lon="0" rev="7800000"/>
            </a:lightRig>
          </a:scene3d>
          <a:sp3d>
            <a:bevelT w="139700" h="139700"/>
          </a:sp3d>
        </p:spPr>
        <p:txBody>
          <a:bodyPr>
            <a:spAutoFit/>
          </a:bodyPr>
          <a:lstStyle/>
          <a:p>
            <a:pPr algn="just">
              <a:defRPr/>
            </a:pPr>
            <a:r>
              <a:rPr lang="es-MX" b="1" dirty="0"/>
              <a:t>Analítico de Ingresos y su correspondiente sustento en Excel señalando los montos para llegar a la información que se reporta.</a:t>
            </a:r>
          </a:p>
          <a:p>
            <a:pPr>
              <a:defRPr/>
            </a:pPr>
            <a:endParaRPr lang="es-MX"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E7C92C-8776-427A-4FB0-291DACA54F4B}"/>
              </a:ext>
            </a:extLst>
          </p:cNvPr>
          <p:cNvSpPr/>
          <p:nvPr/>
        </p:nvSpPr>
        <p:spPr>
          <a:xfrm>
            <a:off x="1999752" y="1184481"/>
            <a:ext cx="9241100" cy="892552"/>
          </a:xfrm>
          <a:prstGeom prst="rect">
            <a:avLst/>
          </a:prstGeom>
        </p:spPr>
        <p:txBody>
          <a:bodyPr wrap="square">
            <a:spAutoFit/>
          </a:bodyPr>
          <a:lstStyle/>
          <a:p>
            <a:pPr algn="ctr"/>
            <a:r>
              <a:rPr lang="es-MX" altLang="es-MX" sz="2600" b="1" dirty="0">
                <a:latin typeface="Arial" panose="020B0604020202020204" pitchFamily="34" charset="0"/>
                <a:cs typeface="Arial" panose="020B0604020202020204" pitchFamily="34" charset="0"/>
              </a:rPr>
              <a:t>Proceso de validación de cifras del impuesto predial y de los derechos de agua</a:t>
            </a:r>
            <a:endParaRPr lang="es-MX" altLang="es-MX" sz="2600" dirty="0">
              <a:latin typeface="Arial" panose="020B0604020202020204" pitchFamily="34" charset="0"/>
              <a:cs typeface="Arial" panose="020B0604020202020204" pitchFamily="34" charset="0"/>
            </a:endParaRPr>
          </a:p>
        </p:txBody>
      </p:sp>
      <p:grpSp>
        <p:nvGrpSpPr>
          <p:cNvPr id="3" name="1 Grupo">
            <a:extLst>
              <a:ext uri="{FF2B5EF4-FFF2-40B4-BE49-F238E27FC236}">
                <a16:creationId xmlns:a16="http://schemas.microsoft.com/office/drawing/2014/main" id="{0D953AF0-2B3A-5FCA-1301-9CB9AB878FD9}"/>
              </a:ext>
            </a:extLst>
          </p:cNvPr>
          <p:cNvGrpSpPr>
            <a:grpSpLocks/>
          </p:cNvGrpSpPr>
          <p:nvPr/>
        </p:nvGrpSpPr>
        <p:grpSpPr bwMode="auto">
          <a:xfrm>
            <a:off x="234778" y="2257006"/>
            <a:ext cx="11383761" cy="5748885"/>
            <a:chOff x="617538" y="1773238"/>
            <a:chExt cx="7922021" cy="3529545"/>
          </a:xfrm>
        </p:grpSpPr>
        <p:sp>
          <p:nvSpPr>
            <p:cNvPr id="4" name="Forma libre 3">
              <a:extLst>
                <a:ext uri="{FF2B5EF4-FFF2-40B4-BE49-F238E27FC236}">
                  <a16:creationId xmlns:a16="http://schemas.microsoft.com/office/drawing/2014/main" id="{AA46A8A4-BAE9-8D1F-30A2-1E7AB5A236AE}"/>
                </a:ext>
              </a:extLst>
            </p:cNvPr>
            <p:cNvSpPr/>
            <p:nvPr/>
          </p:nvSpPr>
          <p:spPr bwMode="auto">
            <a:xfrm>
              <a:off x="617538" y="1773238"/>
              <a:ext cx="2285816" cy="1513743"/>
            </a:xfrm>
            <a:custGeom>
              <a:avLst/>
              <a:gdLst>
                <a:gd name="connsiteX0" fmla="*/ 0 w 2285761"/>
                <a:gd name="connsiteY0" fmla="*/ 0 h 1371457"/>
                <a:gd name="connsiteX1" fmla="*/ 2285761 w 2285761"/>
                <a:gd name="connsiteY1" fmla="*/ 0 h 1371457"/>
                <a:gd name="connsiteX2" fmla="*/ 2285761 w 2285761"/>
                <a:gd name="connsiteY2" fmla="*/ 1371457 h 1371457"/>
                <a:gd name="connsiteX3" fmla="*/ 0 w 2285761"/>
                <a:gd name="connsiteY3" fmla="*/ 1371457 h 1371457"/>
                <a:gd name="connsiteX4" fmla="*/ 0 w 2285761"/>
                <a:gd name="connsiteY4" fmla="*/ 0 h 13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761" h="1371457">
                  <a:moveTo>
                    <a:pt x="0" y="0"/>
                  </a:moveTo>
                  <a:lnTo>
                    <a:pt x="2285761" y="0"/>
                  </a:lnTo>
                  <a:lnTo>
                    <a:pt x="2285761" y="1371457"/>
                  </a:lnTo>
                  <a:lnTo>
                    <a:pt x="0" y="1371457"/>
                  </a:lnTo>
                  <a:lnTo>
                    <a:pt x="0" y="0"/>
                  </a:lnTo>
                  <a:close/>
                </a:path>
              </a:pathLst>
            </a:custGeom>
            <a:solidFill>
              <a:schemeClr val="accent4">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lIns="85344" tIns="85344" rIns="85344" bIns="85344" spcCol="1270" anchor="ctr"/>
            <a:lstStyle/>
            <a:p>
              <a:pPr algn="ctr" defTabSz="533400">
                <a:lnSpc>
                  <a:spcPct val="90000"/>
                </a:lnSpc>
                <a:spcAft>
                  <a:spcPct val="35000"/>
                </a:spcAft>
                <a:defRPr/>
              </a:pPr>
              <a:r>
                <a:rPr lang="es-MX" b="1" dirty="0">
                  <a:solidFill>
                    <a:schemeClr val="tx1"/>
                  </a:solidFill>
                  <a:latin typeface="Arial" panose="020B0604020202020204" pitchFamily="34" charset="0"/>
                  <a:cs typeface="Arial" panose="020B0604020202020204" pitchFamily="34" charset="0"/>
                </a:rPr>
                <a:t>Taller de Capacitación para el Llenado de Formatos del Impuesto Predial y los Derechos de Agua</a:t>
              </a:r>
            </a:p>
            <a:p>
              <a:pPr algn="ctr" defTabSz="533400">
                <a:lnSpc>
                  <a:spcPct val="90000"/>
                </a:lnSpc>
                <a:spcAft>
                  <a:spcPct val="35000"/>
                </a:spcAft>
                <a:defRPr/>
              </a:pPr>
              <a:r>
                <a:rPr lang="es-MX" b="1" i="1" dirty="0">
                  <a:solidFill>
                    <a:schemeClr val="tx1"/>
                  </a:solidFill>
                  <a:latin typeface="Arial" panose="020B0604020202020204" pitchFamily="34" charset="0"/>
                  <a:cs typeface="Arial" panose="020B0604020202020204" pitchFamily="34" charset="0"/>
                </a:rPr>
                <a:t>(14 de marzo de 2025)</a:t>
              </a:r>
              <a:endParaRPr lang="es-MX" b="1" i="1" dirty="0">
                <a:latin typeface="Arial" panose="020B0604020202020204" pitchFamily="34" charset="0"/>
                <a:cs typeface="Arial" panose="020B0604020202020204" pitchFamily="34" charset="0"/>
              </a:endParaRPr>
            </a:p>
          </p:txBody>
        </p:sp>
        <p:sp>
          <p:nvSpPr>
            <p:cNvPr id="5" name="Forma libre 4">
              <a:extLst>
                <a:ext uri="{FF2B5EF4-FFF2-40B4-BE49-F238E27FC236}">
                  <a16:creationId xmlns:a16="http://schemas.microsoft.com/office/drawing/2014/main" id="{18DAE382-922E-9471-1175-89CA154A4533}"/>
                </a:ext>
              </a:extLst>
            </p:cNvPr>
            <p:cNvSpPr/>
            <p:nvPr/>
          </p:nvSpPr>
          <p:spPr bwMode="auto">
            <a:xfrm>
              <a:off x="3429093" y="1773238"/>
              <a:ext cx="2561954" cy="1513743"/>
            </a:xfrm>
            <a:custGeom>
              <a:avLst/>
              <a:gdLst>
                <a:gd name="connsiteX0" fmla="*/ 0 w 2285761"/>
                <a:gd name="connsiteY0" fmla="*/ 0 h 1371457"/>
                <a:gd name="connsiteX1" fmla="*/ 2285761 w 2285761"/>
                <a:gd name="connsiteY1" fmla="*/ 0 h 1371457"/>
                <a:gd name="connsiteX2" fmla="*/ 2285761 w 2285761"/>
                <a:gd name="connsiteY2" fmla="*/ 1371457 h 1371457"/>
                <a:gd name="connsiteX3" fmla="*/ 0 w 2285761"/>
                <a:gd name="connsiteY3" fmla="*/ 1371457 h 1371457"/>
                <a:gd name="connsiteX4" fmla="*/ 0 w 2285761"/>
                <a:gd name="connsiteY4" fmla="*/ 0 h 13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761" h="1371457">
                  <a:moveTo>
                    <a:pt x="0" y="0"/>
                  </a:moveTo>
                  <a:lnTo>
                    <a:pt x="2285761" y="0"/>
                  </a:lnTo>
                  <a:lnTo>
                    <a:pt x="2285761" y="1371457"/>
                  </a:lnTo>
                  <a:lnTo>
                    <a:pt x="0" y="1371457"/>
                  </a:lnTo>
                  <a:lnTo>
                    <a:pt x="0" y="0"/>
                  </a:lnTo>
                  <a:close/>
                </a:path>
              </a:pathLst>
            </a:custGeom>
            <a:solidFill>
              <a:schemeClr val="accent6">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936304"/>
                <a:satOff val="-1168"/>
                <a:lumOff val="275"/>
                <a:alphaOff val="0"/>
              </a:schemeClr>
            </a:fillRef>
            <a:effectRef idx="2">
              <a:schemeClr val="accent2">
                <a:hueOff val="936304"/>
                <a:satOff val="-1168"/>
                <a:lumOff val="275"/>
                <a:alphaOff val="0"/>
              </a:schemeClr>
            </a:effectRef>
            <a:fontRef idx="minor">
              <a:schemeClr val="lt1"/>
            </a:fontRef>
          </p:style>
          <p:txBody>
            <a:bodyPr lIns="0" tIns="36000" rIns="36000" bIns="36000" spcCol="1270" anchor="ctr"/>
            <a:lstStyle/>
            <a:p>
              <a:pPr algn="ctr" defTabSz="444500">
                <a:lnSpc>
                  <a:spcPct val="90000"/>
                </a:lnSpc>
                <a:spcAft>
                  <a:spcPct val="35000"/>
                </a:spcAft>
                <a:defRPr/>
              </a:pPr>
              <a:r>
                <a:rPr lang="es-MX" b="1" dirty="0">
                  <a:solidFill>
                    <a:schemeClr val="tx1"/>
                  </a:solidFill>
                  <a:latin typeface="Arial" panose="020B0604020202020204" pitchFamily="34" charset="0"/>
                  <a:cs typeface="Arial" panose="020B0604020202020204" pitchFamily="34" charset="0"/>
                </a:rPr>
                <a:t>Entrega a la SF de las justificaciones de recaudación del impuesto predial y derechos de agua con las respectivas pruebas documentales.</a:t>
              </a:r>
            </a:p>
            <a:p>
              <a:pPr algn="ctr" defTabSz="444500">
                <a:lnSpc>
                  <a:spcPct val="90000"/>
                </a:lnSpc>
                <a:spcAft>
                  <a:spcPct val="35000"/>
                </a:spcAft>
                <a:defRPr/>
              </a:pPr>
              <a:r>
                <a:rPr lang="es-MX" b="1" dirty="0">
                  <a:solidFill>
                    <a:schemeClr val="tx1"/>
                  </a:solidFill>
                  <a:latin typeface="Arial" panose="020B0604020202020204" pitchFamily="34" charset="0"/>
                  <a:cs typeface="Arial" panose="020B0604020202020204" pitchFamily="34" charset="0"/>
                </a:rPr>
                <a:t>(A más tardar el 27 de marzo de 2025)</a:t>
              </a:r>
              <a:endParaRPr lang="es-MX" dirty="0">
                <a:solidFill>
                  <a:schemeClr val="tx1"/>
                </a:solidFill>
                <a:latin typeface="Arial" panose="020B0604020202020204" pitchFamily="34" charset="0"/>
                <a:cs typeface="Arial" panose="020B0604020202020204" pitchFamily="34" charset="0"/>
              </a:endParaRPr>
            </a:p>
          </p:txBody>
        </p:sp>
        <p:sp>
          <p:nvSpPr>
            <p:cNvPr id="6" name="Forma libre 6">
              <a:extLst>
                <a:ext uri="{FF2B5EF4-FFF2-40B4-BE49-F238E27FC236}">
                  <a16:creationId xmlns:a16="http://schemas.microsoft.com/office/drawing/2014/main" id="{6B7F52F2-AE8B-F881-56B4-204E1517F701}"/>
                </a:ext>
              </a:extLst>
            </p:cNvPr>
            <p:cNvSpPr/>
            <p:nvPr/>
          </p:nvSpPr>
          <p:spPr bwMode="auto">
            <a:xfrm>
              <a:off x="6240647" y="1773238"/>
              <a:ext cx="2285816" cy="1513743"/>
            </a:xfrm>
            <a:custGeom>
              <a:avLst/>
              <a:gdLst>
                <a:gd name="connsiteX0" fmla="*/ 0 w 2285761"/>
                <a:gd name="connsiteY0" fmla="*/ 0 h 1371457"/>
                <a:gd name="connsiteX1" fmla="*/ 2285761 w 2285761"/>
                <a:gd name="connsiteY1" fmla="*/ 0 h 1371457"/>
                <a:gd name="connsiteX2" fmla="*/ 2285761 w 2285761"/>
                <a:gd name="connsiteY2" fmla="*/ 1371457 h 1371457"/>
                <a:gd name="connsiteX3" fmla="*/ 0 w 2285761"/>
                <a:gd name="connsiteY3" fmla="*/ 1371457 h 1371457"/>
                <a:gd name="connsiteX4" fmla="*/ 0 w 2285761"/>
                <a:gd name="connsiteY4" fmla="*/ 0 h 13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761" h="1371457">
                  <a:moveTo>
                    <a:pt x="0" y="0"/>
                  </a:moveTo>
                  <a:lnTo>
                    <a:pt x="2285761" y="0"/>
                  </a:lnTo>
                  <a:lnTo>
                    <a:pt x="2285761" y="1371457"/>
                  </a:lnTo>
                  <a:lnTo>
                    <a:pt x="0" y="137145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872608"/>
                <a:satOff val="-2336"/>
                <a:lumOff val="549"/>
                <a:alphaOff val="0"/>
              </a:schemeClr>
            </a:fillRef>
            <a:effectRef idx="2">
              <a:schemeClr val="accent2">
                <a:hueOff val="1872608"/>
                <a:satOff val="-2336"/>
                <a:lumOff val="549"/>
                <a:alphaOff val="0"/>
              </a:schemeClr>
            </a:effectRef>
            <a:fontRef idx="minor">
              <a:schemeClr val="lt1"/>
            </a:fontRef>
          </p:style>
          <p:txBody>
            <a:bodyPr lIns="85344" tIns="85344" rIns="85344" bIns="85344" spcCol="1270" anchor="ctr"/>
            <a:lstStyle/>
            <a:p>
              <a:pPr algn="ctr" defTabSz="533400">
                <a:lnSpc>
                  <a:spcPct val="90000"/>
                </a:lnSpc>
                <a:spcAft>
                  <a:spcPct val="35000"/>
                </a:spcAft>
                <a:defRPr/>
              </a:pPr>
              <a:r>
                <a:rPr lang="es-MX" b="1" dirty="0">
                  <a:solidFill>
                    <a:schemeClr val="tx1"/>
                  </a:solidFill>
                  <a:latin typeface="Arial" panose="020B0604020202020204" pitchFamily="34" charset="0"/>
                  <a:cs typeface="Arial" panose="020B0604020202020204" pitchFamily="34" charset="0"/>
                </a:rPr>
                <a:t>Revisión y validación de las cifras de recaudación del impuesto  predial y derechos de agua, así como de la información adicional. </a:t>
              </a:r>
            </a:p>
            <a:p>
              <a:pPr algn="ctr" defTabSz="533400">
                <a:lnSpc>
                  <a:spcPct val="90000"/>
                </a:lnSpc>
                <a:spcAft>
                  <a:spcPct val="35000"/>
                </a:spcAft>
                <a:defRPr/>
              </a:pPr>
              <a:r>
                <a:rPr lang="es-MX" b="1" dirty="0">
                  <a:solidFill>
                    <a:schemeClr val="tx1"/>
                  </a:solidFill>
                  <a:latin typeface="Arial" panose="020B0604020202020204" pitchFamily="34" charset="0"/>
                  <a:cs typeface="Arial" panose="020B0604020202020204" pitchFamily="34" charset="0"/>
                </a:rPr>
                <a:t>(01 al 15 </a:t>
              </a:r>
              <a:r>
                <a:rPr lang="es-MX" b="1" i="1" dirty="0">
                  <a:solidFill>
                    <a:schemeClr val="tx1"/>
                  </a:solidFill>
                  <a:latin typeface="Arial" panose="020B0604020202020204" pitchFamily="34" charset="0"/>
                  <a:cs typeface="Arial" panose="020B0604020202020204" pitchFamily="34" charset="0"/>
                </a:rPr>
                <a:t>de Abril de 2025</a:t>
              </a:r>
              <a:r>
                <a:rPr lang="es-MX" b="1" dirty="0">
                  <a:solidFill>
                    <a:schemeClr val="tx1"/>
                  </a:solidFill>
                  <a:latin typeface="Arial" panose="020B0604020202020204" pitchFamily="34" charset="0"/>
                  <a:cs typeface="Arial" panose="020B0604020202020204" pitchFamily="34" charset="0"/>
                </a:rPr>
                <a:t>)</a:t>
              </a:r>
              <a:endParaRPr lang="es-MX" dirty="0">
                <a:solidFill>
                  <a:schemeClr val="tx1"/>
                </a:solidFill>
                <a:latin typeface="Arial" panose="020B0604020202020204" pitchFamily="34" charset="0"/>
                <a:cs typeface="Arial" panose="020B0604020202020204" pitchFamily="34" charset="0"/>
              </a:endParaRPr>
            </a:p>
          </p:txBody>
        </p:sp>
        <p:sp>
          <p:nvSpPr>
            <p:cNvPr id="7" name="Forma libre 11">
              <a:extLst>
                <a:ext uri="{FF2B5EF4-FFF2-40B4-BE49-F238E27FC236}">
                  <a16:creationId xmlns:a16="http://schemas.microsoft.com/office/drawing/2014/main" id="{E50B7C79-AA0E-3A74-F048-B216985DB640}"/>
                </a:ext>
              </a:extLst>
            </p:cNvPr>
            <p:cNvSpPr/>
            <p:nvPr/>
          </p:nvSpPr>
          <p:spPr bwMode="auto">
            <a:xfrm>
              <a:off x="6253743" y="3789040"/>
              <a:ext cx="2285816" cy="1513743"/>
            </a:xfrm>
            <a:custGeom>
              <a:avLst/>
              <a:gdLst>
                <a:gd name="connsiteX0" fmla="*/ 0 w 2285761"/>
                <a:gd name="connsiteY0" fmla="*/ 0 h 1371457"/>
                <a:gd name="connsiteX1" fmla="*/ 2285761 w 2285761"/>
                <a:gd name="connsiteY1" fmla="*/ 0 h 1371457"/>
                <a:gd name="connsiteX2" fmla="*/ 2285761 w 2285761"/>
                <a:gd name="connsiteY2" fmla="*/ 1371457 h 1371457"/>
                <a:gd name="connsiteX3" fmla="*/ 0 w 2285761"/>
                <a:gd name="connsiteY3" fmla="*/ 1371457 h 1371457"/>
                <a:gd name="connsiteX4" fmla="*/ 0 w 2285761"/>
                <a:gd name="connsiteY4" fmla="*/ 0 h 137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761" h="1371457">
                  <a:moveTo>
                    <a:pt x="0" y="0"/>
                  </a:moveTo>
                  <a:lnTo>
                    <a:pt x="2285761" y="0"/>
                  </a:lnTo>
                  <a:lnTo>
                    <a:pt x="2285761" y="1371457"/>
                  </a:lnTo>
                  <a:lnTo>
                    <a:pt x="0" y="1371457"/>
                  </a:lnTo>
                  <a:lnTo>
                    <a:pt x="0" y="0"/>
                  </a:lnTo>
                  <a:close/>
                </a:path>
              </a:pathLst>
            </a:custGeom>
            <a:solidFill>
              <a:schemeClr val="bg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78232" tIns="78232" rIns="78232" bIns="78232" spcCol="1270" anchor="ctr"/>
            <a:lstStyle/>
            <a:p>
              <a:pPr algn="ctr" defTabSz="466725">
                <a:lnSpc>
                  <a:spcPct val="90000"/>
                </a:lnSpc>
                <a:spcAft>
                  <a:spcPct val="35000"/>
                </a:spcAft>
                <a:defRPr/>
              </a:pPr>
              <a:r>
                <a:rPr lang="es-MX" b="1" dirty="0">
                  <a:solidFill>
                    <a:schemeClr val="tx1"/>
                  </a:solidFill>
                  <a:latin typeface="Arial" panose="020B0604020202020204" pitchFamily="34" charset="0"/>
                  <a:cs typeface="Arial" panose="020B0604020202020204" pitchFamily="34" charset="0"/>
                </a:rPr>
                <a:t>Consolidación y envío a la SHCP de Cifras de Recaudación del Impuesto Predial y Derechos por Suministro de Agua 2024</a:t>
              </a:r>
            </a:p>
            <a:p>
              <a:pPr algn="ctr" defTabSz="466725">
                <a:lnSpc>
                  <a:spcPct val="90000"/>
                </a:lnSpc>
                <a:spcAft>
                  <a:spcPct val="35000"/>
                </a:spcAft>
                <a:defRPr/>
              </a:pPr>
              <a:r>
                <a:rPr lang="es-MX" b="1" dirty="0">
                  <a:solidFill>
                    <a:schemeClr val="tx1"/>
                  </a:solidFill>
                  <a:latin typeface="Arial" panose="020B0604020202020204" pitchFamily="34" charset="0"/>
                  <a:cs typeface="Arial" panose="020B0604020202020204" pitchFamily="34" charset="0"/>
                </a:rPr>
                <a:t>(26 de Abril de 2025)</a:t>
              </a:r>
              <a:endParaRPr lang="es-MX" dirty="0">
                <a:latin typeface="Arial" panose="020B0604020202020204" pitchFamily="34" charset="0"/>
                <a:cs typeface="Arial" panose="020B0604020202020204" pitchFamily="34" charset="0"/>
              </a:endParaRPr>
            </a:p>
          </p:txBody>
        </p:sp>
        <p:sp>
          <p:nvSpPr>
            <p:cNvPr id="8" name="Forma libre 10">
              <a:extLst>
                <a:ext uri="{FF2B5EF4-FFF2-40B4-BE49-F238E27FC236}">
                  <a16:creationId xmlns:a16="http://schemas.microsoft.com/office/drawing/2014/main" id="{8CFD2D0B-4587-6E56-0BA4-D52B39E4B65A}"/>
                </a:ext>
              </a:extLst>
            </p:cNvPr>
            <p:cNvSpPr/>
            <p:nvPr/>
          </p:nvSpPr>
          <p:spPr bwMode="auto">
            <a:xfrm>
              <a:off x="2924735" y="2492896"/>
              <a:ext cx="495137" cy="216024"/>
            </a:xfrm>
            <a:custGeom>
              <a:avLst/>
              <a:gdLst>
                <a:gd name="connsiteX0" fmla="*/ 0 w 495125"/>
                <a:gd name="connsiteY0" fmla="*/ 45720 h 91440"/>
                <a:gd name="connsiteX1" fmla="*/ 495125 w 495125"/>
                <a:gd name="connsiteY1" fmla="*/ 45720 h 91440"/>
              </a:gdLst>
              <a:ahLst/>
              <a:cxnLst>
                <a:cxn ang="0">
                  <a:pos x="connsiteX0" y="connsiteY0"/>
                </a:cxn>
                <a:cxn ang="0">
                  <a:pos x="connsiteX1" y="connsiteY1"/>
                </a:cxn>
              </a:cxnLst>
              <a:rect l="l" t="t" r="r" b="b"/>
              <a:pathLst>
                <a:path w="495125" h="91440">
                  <a:moveTo>
                    <a:pt x="0" y="45720"/>
                  </a:moveTo>
                  <a:lnTo>
                    <a:pt x="495125" y="45720"/>
                  </a:lnTo>
                </a:path>
              </a:pathLst>
            </a:custGeom>
            <a:noFill/>
            <a:ln w="38100">
              <a:solidFill>
                <a:schemeClr val="accent2">
                  <a:lumMod val="60000"/>
                  <a:lumOff val="40000"/>
                </a:schemeClr>
              </a:solidFill>
              <a:tailEnd type="arrow"/>
            </a:ln>
            <a:scene3d>
              <a:camera prst="orthographicFront"/>
              <a:lightRig rig="flat" dir="t"/>
            </a:scene3d>
            <a:sp3d z="-40000" prstMaterial="matte">
              <a:bevelT/>
            </a:sp3d>
          </p:spPr>
          <p:style>
            <a:lnRef idx="1">
              <a:scrgbClr r="0" g="0" b="0"/>
            </a:lnRef>
            <a:fillRef idx="0">
              <a:scrgbClr r="0" g="0" b="0"/>
            </a:fillRef>
            <a:effectRef idx="0">
              <a:scrgbClr r="0" g="0" b="0"/>
            </a:effectRef>
            <a:fontRef idx="minor">
              <a:schemeClr val="tx1">
                <a:hueOff val="0"/>
                <a:satOff val="0"/>
                <a:lumOff val="0"/>
                <a:alphaOff val="0"/>
              </a:schemeClr>
            </a:fontRef>
          </p:style>
          <p:txBody>
            <a:bodyPr lIns="247120" tIns="43091" rIns="247119" bIns="43092" spcCol="1270" anchor="ctr"/>
            <a:lstStyle/>
            <a:p>
              <a:pPr algn="ctr" defTabSz="222250">
                <a:lnSpc>
                  <a:spcPct val="90000"/>
                </a:lnSpc>
                <a:spcAft>
                  <a:spcPct val="35000"/>
                </a:spcAft>
                <a:defRPr/>
              </a:pPr>
              <a:endParaRPr lang="es-MX">
                <a:latin typeface="Arial" panose="020B0604020202020204" pitchFamily="34" charset="0"/>
                <a:cs typeface="Arial" panose="020B0604020202020204" pitchFamily="34" charset="0"/>
              </a:endParaRPr>
            </a:p>
          </p:txBody>
        </p:sp>
        <p:sp>
          <p:nvSpPr>
            <p:cNvPr id="9" name="Forma libre 12">
              <a:extLst>
                <a:ext uri="{FF2B5EF4-FFF2-40B4-BE49-F238E27FC236}">
                  <a16:creationId xmlns:a16="http://schemas.microsoft.com/office/drawing/2014/main" id="{4431F782-14F0-21E9-583E-1B312AB9DFED}"/>
                </a:ext>
              </a:extLst>
            </p:cNvPr>
            <p:cNvSpPr/>
            <p:nvPr/>
          </p:nvSpPr>
          <p:spPr bwMode="auto">
            <a:xfrm>
              <a:off x="6000268" y="2492896"/>
              <a:ext cx="227915" cy="216024"/>
            </a:xfrm>
            <a:custGeom>
              <a:avLst/>
              <a:gdLst>
                <a:gd name="connsiteX0" fmla="*/ 0 w 495125"/>
                <a:gd name="connsiteY0" fmla="*/ 45720 h 91440"/>
                <a:gd name="connsiteX1" fmla="*/ 495125 w 495125"/>
                <a:gd name="connsiteY1" fmla="*/ 45720 h 91440"/>
              </a:gdLst>
              <a:ahLst/>
              <a:cxnLst>
                <a:cxn ang="0">
                  <a:pos x="connsiteX0" y="connsiteY0"/>
                </a:cxn>
                <a:cxn ang="0">
                  <a:pos x="connsiteX1" y="connsiteY1"/>
                </a:cxn>
              </a:cxnLst>
              <a:rect l="l" t="t" r="r" b="b"/>
              <a:pathLst>
                <a:path w="495125" h="91440">
                  <a:moveTo>
                    <a:pt x="0" y="45720"/>
                  </a:moveTo>
                  <a:lnTo>
                    <a:pt x="495125" y="45720"/>
                  </a:lnTo>
                </a:path>
              </a:pathLst>
            </a:custGeom>
            <a:noFill/>
            <a:ln w="38100">
              <a:solidFill>
                <a:srgbClr val="669900"/>
              </a:solidFill>
              <a:tailEnd type="arrow"/>
            </a:ln>
            <a:scene3d>
              <a:camera prst="orthographicFront"/>
              <a:lightRig rig="flat" dir="t"/>
            </a:scene3d>
            <a:sp3d z="-40000" prstMaterial="matte">
              <a:bevelT/>
            </a:sp3d>
          </p:spPr>
          <p:style>
            <a:lnRef idx="1">
              <a:scrgbClr r="0" g="0" b="0"/>
            </a:lnRef>
            <a:fillRef idx="0">
              <a:scrgbClr r="0" g="0" b="0"/>
            </a:fillRef>
            <a:effectRef idx="0">
              <a:scrgbClr r="0" g="0" b="0"/>
            </a:effectRef>
            <a:fontRef idx="minor">
              <a:schemeClr val="tx1">
                <a:hueOff val="0"/>
                <a:satOff val="0"/>
                <a:lumOff val="0"/>
                <a:alphaOff val="0"/>
              </a:schemeClr>
            </a:fontRef>
          </p:style>
          <p:txBody>
            <a:bodyPr lIns="247120" tIns="43091" rIns="247119" bIns="43092" spcCol="1270" anchor="ctr"/>
            <a:lstStyle/>
            <a:p>
              <a:pPr algn="ctr" defTabSz="222250">
                <a:lnSpc>
                  <a:spcPct val="90000"/>
                </a:lnSpc>
                <a:spcAft>
                  <a:spcPct val="35000"/>
                </a:spcAft>
                <a:defRPr/>
              </a:pPr>
              <a:endParaRPr lang="es-MX">
                <a:latin typeface="Arial" panose="020B0604020202020204" pitchFamily="34" charset="0"/>
                <a:cs typeface="Arial" panose="020B0604020202020204" pitchFamily="34" charset="0"/>
              </a:endParaRPr>
            </a:p>
          </p:txBody>
        </p:sp>
      </p:grpSp>
      <p:sp>
        <p:nvSpPr>
          <p:cNvPr id="13" name="Forma libre 12">
            <a:extLst>
              <a:ext uri="{FF2B5EF4-FFF2-40B4-BE49-F238E27FC236}">
                <a16:creationId xmlns:a16="http://schemas.microsoft.com/office/drawing/2014/main" id="{1095B1ED-0BC1-4AF8-B2F2-A669AE9F8A7D}"/>
              </a:ext>
            </a:extLst>
          </p:cNvPr>
          <p:cNvSpPr/>
          <p:nvPr/>
        </p:nvSpPr>
        <p:spPr bwMode="auto">
          <a:xfrm rot="5400000">
            <a:off x="9682757" y="4964945"/>
            <a:ext cx="689315" cy="351858"/>
          </a:xfrm>
          <a:custGeom>
            <a:avLst/>
            <a:gdLst>
              <a:gd name="connsiteX0" fmla="*/ 0 w 495125"/>
              <a:gd name="connsiteY0" fmla="*/ 45720 h 91440"/>
              <a:gd name="connsiteX1" fmla="*/ 495125 w 495125"/>
              <a:gd name="connsiteY1" fmla="*/ 45720 h 91440"/>
            </a:gdLst>
            <a:ahLst/>
            <a:cxnLst>
              <a:cxn ang="0">
                <a:pos x="connsiteX0" y="connsiteY0"/>
              </a:cxn>
              <a:cxn ang="0">
                <a:pos x="connsiteX1" y="connsiteY1"/>
              </a:cxn>
            </a:cxnLst>
            <a:rect l="l" t="t" r="r" b="b"/>
            <a:pathLst>
              <a:path w="495125" h="91440">
                <a:moveTo>
                  <a:pt x="0" y="45720"/>
                </a:moveTo>
                <a:lnTo>
                  <a:pt x="495125" y="45720"/>
                </a:lnTo>
              </a:path>
            </a:pathLst>
          </a:custGeom>
          <a:noFill/>
          <a:ln w="38100">
            <a:solidFill>
              <a:srgbClr val="669900"/>
            </a:solidFill>
            <a:tailEnd type="arrow"/>
          </a:ln>
          <a:scene3d>
            <a:camera prst="orthographicFront"/>
            <a:lightRig rig="flat" dir="t"/>
          </a:scene3d>
          <a:sp3d z="-40000" prstMaterial="matte">
            <a:bevelT/>
          </a:sp3d>
        </p:spPr>
        <p:style>
          <a:lnRef idx="1">
            <a:scrgbClr r="0" g="0" b="0"/>
          </a:lnRef>
          <a:fillRef idx="0">
            <a:scrgbClr r="0" g="0" b="0"/>
          </a:fillRef>
          <a:effectRef idx="0">
            <a:scrgbClr r="0" g="0" b="0"/>
          </a:effectRef>
          <a:fontRef idx="minor">
            <a:schemeClr val="tx1">
              <a:hueOff val="0"/>
              <a:satOff val="0"/>
              <a:lumOff val="0"/>
              <a:alphaOff val="0"/>
            </a:schemeClr>
          </a:fontRef>
        </p:style>
        <p:txBody>
          <a:bodyPr lIns="247120" tIns="43091" rIns="247119" bIns="43092" spcCol="1270" anchor="ctr"/>
          <a:lstStyle/>
          <a:p>
            <a:pPr algn="ctr" defTabSz="222250">
              <a:lnSpc>
                <a:spcPct val="90000"/>
              </a:lnSpc>
              <a:spcAft>
                <a:spcPct val="35000"/>
              </a:spcAft>
              <a:defRPr/>
            </a:pPr>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684963"/>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A8293DB-A4C4-BC5D-E9F9-A7A1D8AAA8A5}"/>
              </a:ext>
            </a:extLst>
          </p:cNvPr>
          <p:cNvSpPr/>
          <p:nvPr/>
        </p:nvSpPr>
        <p:spPr>
          <a:xfrm>
            <a:off x="-1" y="165282"/>
            <a:ext cx="11065791" cy="523220"/>
          </a:xfrm>
          <a:prstGeom prst="rect">
            <a:avLst/>
          </a:prstGeom>
          <a:solidFill>
            <a:schemeClr val="bg1"/>
          </a:solidFill>
        </p:spPr>
        <p:txBody>
          <a:bodyPr wrap="square">
            <a:spAutoFit/>
          </a:bodyPr>
          <a:lstStyle/>
          <a:p>
            <a:pPr algn="ctr"/>
            <a:r>
              <a:rPr lang="es-MX" altLang="es-MX" sz="2800" b="1" dirty="0">
                <a:latin typeface="Arial" panose="020B0604020202020204" pitchFamily="34" charset="0"/>
                <a:cs typeface="Arial" panose="020B0604020202020204" pitchFamily="34" charset="0"/>
              </a:rPr>
              <a:t>Comportamiento de  la recaudación del Impuesto Predial 2024 </a:t>
            </a:r>
            <a:endParaRPr lang="es-MX" altLang="es-MX" sz="28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FC2D41A-42AF-B793-1CA5-EE65844C762A}"/>
              </a:ext>
            </a:extLst>
          </p:cNvPr>
          <p:cNvSpPr txBox="1"/>
          <p:nvPr/>
        </p:nvSpPr>
        <p:spPr>
          <a:xfrm>
            <a:off x="889682" y="8872151"/>
            <a:ext cx="5479898" cy="276999"/>
          </a:xfrm>
          <a:prstGeom prst="rect">
            <a:avLst/>
          </a:prstGeom>
          <a:solidFill>
            <a:schemeClr val="bg1"/>
          </a:solidFill>
        </p:spPr>
        <p:txBody>
          <a:bodyPr wrap="none" rtlCol="0">
            <a:spAutoFit/>
          </a:bodyPr>
          <a:lstStyle/>
          <a:p>
            <a:r>
              <a:rPr lang="es-ES" sz="1200" b="1" dirty="0"/>
              <a:t>* Fuente: Reportes entregados a la Secretaría de Finanzas al 08 de marzo de 2024.</a:t>
            </a:r>
            <a:endParaRPr lang="es-MX" sz="1200" b="1" dirty="0"/>
          </a:p>
        </p:txBody>
      </p:sp>
      <p:graphicFrame>
        <p:nvGraphicFramePr>
          <p:cNvPr id="3" name="Objeto 2">
            <a:extLst>
              <a:ext uri="{FF2B5EF4-FFF2-40B4-BE49-F238E27FC236}">
                <a16:creationId xmlns:a16="http://schemas.microsoft.com/office/drawing/2014/main" id="{B564BFB4-5262-4A85-9B9D-39C31B392DD0}"/>
              </a:ext>
            </a:extLst>
          </p:cNvPr>
          <p:cNvGraphicFramePr>
            <a:graphicFrameLocks noChangeAspect="1"/>
          </p:cNvGraphicFramePr>
          <p:nvPr>
            <p:extLst>
              <p:ext uri="{D42A27DB-BD31-4B8C-83A1-F6EECF244321}">
                <p14:modId xmlns:p14="http://schemas.microsoft.com/office/powerpoint/2010/main" val="307896124"/>
              </p:ext>
            </p:extLst>
          </p:nvPr>
        </p:nvGraphicFramePr>
        <p:xfrm>
          <a:off x="775472" y="703563"/>
          <a:ext cx="9623892" cy="8003934"/>
        </p:xfrm>
        <a:graphic>
          <a:graphicData uri="http://schemas.openxmlformats.org/presentationml/2006/ole">
            <mc:AlternateContent xmlns:mc="http://schemas.openxmlformats.org/markup-compatibility/2006">
              <mc:Choice xmlns:v="urn:schemas-microsoft-com:vml" Requires="v">
                <p:oleObj name="Worksheet" r:id="rId2" imgW="5858026" imgH="5543629" progId="Excel.Sheet.12">
                  <p:embed/>
                </p:oleObj>
              </mc:Choice>
              <mc:Fallback>
                <p:oleObj name="Worksheet" r:id="rId2" imgW="5858026" imgH="5543629" progId="Excel.Sheet.12">
                  <p:embed/>
                  <p:pic>
                    <p:nvPicPr>
                      <p:cNvPr id="0" name=""/>
                      <p:cNvPicPr/>
                      <p:nvPr/>
                    </p:nvPicPr>
                    <p:blipFill>
                      <a:blip r:embed="rId3"/>
                      <a:stretch>
                        <a:fillRect/>
                      </a:stretch>
                    </p:blipFill>
                    <p:spPr>
                      <a:xfrm>
                        <a:off x="775472" y="703563"/>
                        <a:ext cx="9623892" cy="8003934"/>
                      </a:xfrm>
                      <a:prstGeom prst="rect">
                        <a:avLst/>
                      </a:prstGeom>
                    </p:spPr>
                  </p:pic>
                </p:oleObj>
              </mc:Fallback>
            </mc:AlternateContent>
          </a:graphicData>
        </a:graphic>
      </p:graphicFrame>
    </p:spTree>
    <p:extLst>
      <p:ext uri="{BB962C8B-B14F-4D97-AF65-F5344CB8AC3E}">
        <p14:creationId xmlns:p14="http://schemas.microsoft.com/office/powerpoint/2010/main" val="124234607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106DF6CA-8729-B977-07F8-6EEED93289F2}"/>
              </a:ext>
            </a:extLst>
          </p:cNvPr>
          <p:cNvGrpSpPr/>
          <p:nvPr/>
        </p:nvGrpSpPr>
        <p:grpSpPr>
          <a:xfrm>
            <a:off x="577870" y="642008"/>
            <a:ext cx="9898984" cy="8205430"/>
            <a:chOff x="577870" y="1196006"/>
            <a:chExt cx="10919269" cy="7651432"/>
          </a:xfrm>
        </p:grpSpPr>
        <p:pic>
          <p:nvPicPr>
            <p:cNvPr id="4" name="Imagen 3">
              <a:extLst>
                <a:ext uri="{FF2B5EF4-FFF2-40B4-BE49-F238E27FC236}">
                  <a16:creationId xmlns:a16="http://schemas.microsoft.com/office/drawing/2014/main" id="{49E79C87-2CFE-4215-86DC-86837A9C4BFC}"/>
                </a:ext>
              </a:extLst>
            </p:cNvPr>
            <p:cNvPicPr>
              <a:picLocks noChangeAspect="1"/>
            </p:cNvPicPr>
            <p:nvPr/>
          </p:nvPicPr>
          <p:blipFill>
            <a:blip r:embed="rId2"/>
            <a:stretch>
              <a:fillRect/>
            </a:stretch>
          </p:blipFill>
          <p:spPr>
            <a:xfrm>
              <a:off x="577870" y="1196006"/>
              <a:ext cx="10919269" cy="682354"/>
            </a:xfrm>
            <a:prstGeom prst="rect">
              <a:avLst/>
            </a:prstGeom>
          </p:spPr>
        </p:pic>
        <p:graphicFrame>
          <p:nvGraphicFramePr>
            <p:cNvPr id="7" name="Objeto 6">
              <a:extLst>
                <a:ext uri="{FF2B5EF4-FFF2-40B4-BE49-F238E27FC236}">
                  <a16:creationId xmlns:a16="http://schemas.microsoft.com/office/drawing/2014/main" id="{9332AB01-E4B4-4CB3-8FF5-742C3632C9F4}"/>
                </a:ext>
              </a:extLst>
            </p:cNvPr>
            <p:cNvGraphicFramePr>
              <a:graphicFrameLocks noChangeAspect="1"/>
            </p:cNvGraphicFramePr>
            <p:nvPr>
              <p:extLst>
                <p:ext uri="{D42A27DB-BD31-4B8C-83A1-F6EECF244321}">
                  <p14:modId xmlns:p14="http://schemas.microsoft.com/office/powerpoint/2010/main" val="1627540603"/>
                </p:ext>
              </p:extLst>
            </p:nvPr>
          </p:nvGraphicFramePr>
          <p:xfrm>
            <a:off x="581891" y="1871873"/>
            <a:ext cx="10901548" cy="6975565"/>
          </p:xfrm>
          <a:graphic>
            <a:graphicData uri="http://schemas.openxmlformats.org/presentationml/2006/ole">
              <mc:AlternateContent xmlns:mc="http://schemas.openxmlformats.org/markup-compatibility/2006">
                <mc:Choice xmlns:v="urn:schemas-microsoft-com:vml" Requires="v">
                  <p:oleObj name="Worksheet" r:id="rId3" imgW="5858026" imgH="4886325" progId="Excel.Sheet.12">
                    <p:embed/>
                  </p:oleObj>
                </mc:Choice>
                <mc:Fallback>
                  <p:oleObj name="Worksheet" r:id="rId3" imgW="5858026" imgH="4886325" progId="Excel.Sheet.12">
                    <p:embed/>
                    <p:pic>
                      <p:nvPicPr>
                        <p:cNvPr id="0" name=""/>
                        <p:cNvPicPr/>
                        <p:nvPr/>
                      </p:nvPicPr>
                      <p:blipFill>
                        <a:blip r:embed="rId4"/>
                        <a:stretch>
                          <a:fillRect/>
                        </a:stretch>
                      </p:blipFill>
                      <p:spPr>
                        <a:xfrm>
                          <a:off x="581891" y="1871873"/>
                          <a:ext cx="10901548" cy="6975565"/>
                        </a:xfrm>
                        <a:prstGeom prst="rect">
                          <a:avLst/>
                        </a:prstGeom>
                      </p:spPr>
                    </p:pic>
                  </p:oleObj>
                </mc:Fallback>
              </mc:AlternateContent>
            </a:graphicData>
          </a:graphic>
        </p:graphicFrame>
      </p:grpSp>
      <p:sp>
        <p:nvSpPr>
          <p:cNvPr id="2" name="Rectángulo 1">
            <a:extLst>
              <a:ext uri="{FF2B5EF4-FFF2-40B4-BE49-F238E27FC236}">
                <a16:creationId xmlns:a16="http://schemas.microsoft.com/office/drawing/2014/main" id="{0A8293DB-A4C4-BC5D-E9F9-A7A1D8AAA8A5}"/>
              </a:ext>
            </a:extLst>
          </p:cNvPr>
          <p:cNvSpPr/>
          <p:nvPr/>
        </p:nvSpPr>
        <p:spPr>
          <a:xfrm>
            <a:off x="19931" y="118788"/>
            <a:ext cx="10766889" cy="523220"/>
          </a:xfrm>
          <a:prstGeom prst="rect">
            <a:avLst/>
          </a:prstGeom>
          <a:solidFill>
            <a:schemeClr val="bg1"/>
          </a:solidFill>
        </p:spPr>
        <p:txBody>
          <a:bodyPr wrap="square">
            <a:spAutoFit/>
          </a:bodyPr>
          <a:lstStyle/>
          <a:p>
            <a:pPr algn="ctr"/>
            <a:r>
              <a:rPr lang="es-MX" altLang="es-MX" sz="2800" b="1" dirty="0">
                <a:latin typeface="Arial" panose="020B0604020202020204" pitchFamily="34" charset="0"/>
                <a:cs typeface="Arial" panose="020B0604020202020204" pitchFamily="34" charset="0"/>
              </a:rPr>
              <a:t>Comportamiento de  la recaudación del Impuesto Predial 2024 </a:t>
            </a:r>
            <a:endParaRPr lang="es-MX" altLang="es-MX" sz="28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FC2D41A-42AF-B793-1CA5-EE65844C762A}"/>
              </a:ext>
            </a:extLst>
          </p:cNvPr>
          <p:cNvSpPr txBox="1"/>
          <p:nvPr/>
        </p:nvSpPr>
        <p:spPr>
          <a:xfrm>
            <a:off x="559352" y="8847438"/>
            <a:ext cx="7876566" cy="276999"/>
          </a:xfrm>
          <a:prstGeom prst="rect">
            <a:avLst/>
          </a:prstGeom>
          <a:solidFill>
            <a:schemeClr val="bg1"/>
          </a:solidFill>
        </p:spPr>
        <p:txBody>
          <a:bodyPr wrap="square" rtlCol="0">
            <a:spAutoFit/>
          </a:bodyPr>
          <a:lstStyle/>
          <a:p>
            <a:r>
              <a:rPr lang="es-ES" sz="1200" b="1" dirty="0"/>
              <a:t>* Fuente: Reportes entregados a la Secretaría de Finanzas al 08 de marzo de 2024.</a:t>
            </a:r>
            <a:endParaRPr lang="es-MX" sz="1200" b="1" dirty="0"/>
          </a:p>
        </p:txBody>
      </p:sp>
    </p:spTree>
    <p:extLst>
      <p:ext uri="{BB962C8B-B14F-4D97-AF65-F5344CB8AC3E}">
        <p14:creationId xmlns:p14="http://schemas.microsoft.com/office/powerpoint/2010/main" val="4053041508"/>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A8293DB-A4C4-BC5D-E9F9-A7A1D8AAA8A5}"/>
              </a:ext>
            </a:extLst>
          </p:cNvPr>
          <p:cNvSpPr/>
          <p:nvPr/>
        </p:nvSpPr>
        <p:spPr>
          <a:xfrm>
            <a:off x="0" y="10301"/>
            <a:ext cx="12191999" cy="461665"/>
          </a:xfrm>
          <a:prstGeom prst="rect">
            <a:avLst/>
          </a:prstGeom>
          <a:solidFill>
            <a:schemeClr val="bg1"/>
          </a:solidFill>
        </p:spPr>
        <p:txBody>
          <a:bodyPr wrap="square">
            <a:spAutoFit/>
          </a:bodyPr>
          <a:lstStyle/>
          <a:p>
            <a:pPr algn="ctr"/>
            <a:r>
              <a:rPr lang="es-MX" altLang="es-MX" sz="2400" b="1" dirty="0">
                <a:latin typeface="Arial" panose="020B0604020202020204" pitchFamily="34" charset="0"/>
                <a:cs typeface="Arial" panose="020B0604020202020204" pitchFamily="34" charset="0"/>
              </a:rPr>
              <a:t>Comportamiento de  la recaudación Derechos por el Suministro de Agua 2024</a:t>
            </a:r>
          </a:p>
        </p:txBody>
      </p:sp>
      <p:sp>
        <p:nvSpPr>
          <p:cNvPr id="5" name="CuadroTexto 4">
            <a:extLst>
              <a:ext uri="{FF2B5EF4-FFF2-40B4-BE49-F238E27FC236}">
                <a16:creationId xmlns:a16="http://schemas.microsoft.com/office/drawing/2014/main" id="{FFC2D41A-42AF-B793-1CA5-EE65844C762A}"/>
              </a:ext>
            </a:extLst>
          </p:cNvPr>
          <p:cNvSpPr txBox="1"/>
          <p:nvPr/>
        </p:nvSpPr>
        <p:spPr>
          <a:xfrm>
            <a:off x="621811" y="8847437"/>
            <a:ext cx="5362878" cy="276999"/>
          </a:xfrm>
          <a:prstGeom prst="rect">
            <a:avLst/>
          </a:prstGeom>
          <a:solidFill>
            <a:schemeClr val="bg1"/>
          </a:solidFill>
        </p:spPr>
        <p:txBody>
          <a:bodyPr wrap="none" rtlCol="0">
            <a:spAutoFit/>
          </a:bodyPr>
          <a:lstStyle/>
          <a:p>
            <a:r>
              <a:rPr lang="es-ES" sz="1200" b="1" dirty="0"/>
              <a:t>* Fuente: Reportes entregados a la Secretaría de Finanzas al 08 de marzo de 2024.</a:t>
            </a:r>
            <a:endParaRPr lang="es-MX" sz="1200" b="1" dirty="0"/>
          </a:p>
        </p:txBody>
      </p:sp>
      <p:pic>
        <p:nvPicPr>
          <p:cNvPr id="6" name="Imagen 5">
            <a:extLst>
              <a:ext uri="{FF2B5EF4-FFF2-40B4-BE49-F238E27FC236}">
                <a16:creationId xmlns:a16="http://schemas.microsoft.com/office/drawing/2014/main" id="{AA12D2F2-BE9C-F35A-0E40-C35D77D805A7}"/>
              </a:ext>
            </a:extLst>
          </p:cNvPr>
          <p:cNvPicPr>
            <a:picLocks noChangeAspect="1"/>
          </p:cNvPicPr>
          <p:nvPr/>
        </p:nvPicPr>
        <p:blipFill>
          <a:blip r:embed="rId2"/>
          <a:stretch>
            <a:fillRect/>
          </a:stretch>
        </p:blipFill>
        <p:spPr>
          <a:xfrm>
            <a:off x="1658112" y="983416"/>
            <a:ext cx="8631936" cy="7733864"/>
          </a:xfrm>
          <a:prstGeom prst="rect">
            <a:avLst/>
          </a:prstGeom>
        </p:spPr>
      </p:pic>
    </p:spTree>
    <p:extLst>
      <p:ext uri="{BB962C8B-B14F-4D97-AF65-F5344CB8AC3E}">
        <p14:creationId xmlns:p14="http://schemas.microsoft.com/office/powerpoint/2010/main" val="3333711300"/>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A8293DB-A4C4-BC5D-E9F9-A7A1D8AAA8A5}"/>
              </a:ext>
            </a:extLst>
          </p:cNvPr>
          <p:cNvSpPr/>
          <p:nvPr/>
        </p:nvSpPr>
        <p:spPr>
          <a:xfrm>
            <a:off x="1" y="118788"/>
            <a:ext cx="12192000" cy="461665"/>
          </a:xfrm>
          <a:prstGeom prst="rect">
            <a:avLst/>
          </a:prstGeom>
          <a:solidFill>
            <a:schemeClr val="bg1"/>
          </a:solidFill>
        </p:spPr>
        <p:txBody>
          <a:bodyPr wrap="square">
            <a:spAutoFit/>
          </a:bodyPr>
          <a:lstStyle/>
          <a:p>
            <a:pPr algn="ctr"/>
            <a:r>
              <a:rPr lang="es-MX" altLang="es-MX" sz="2400" b="1" dirty="0">
                <a:latin typeface="Arial" panose="020B0604020202020204" pitchFamily="34" charset="0"/>
                <a:cs typeface="Arial" panose="020B0604020202020204" pitchFamily="34" charset="0"/>
              </a:rPr>
              <a:t>Comportamiento de  la recaudación Derechos por el Suministro de Agua 2024 </a:t>
            </a:r>
            <a:endParaRPr lang="es-MX" altLang="es-MX" sz="24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FC2D41A-42AF-B793-1CA5-EE65844C762A}"/>
              </a:ext>
            </a:extLst>
          </p:cNvPr>
          <p:cNvSpPr txBox="1"/>
          <p:nvPr/>
        </p:nvSpPr>
        <p:spPr>
          <a:xfrm>
            <a:off x="687573" y="8847437"/>
            <a:ext cx="5401350" cy="276999"/>
          </a:xfrm>
          <a:prstGeom prst="rect">
            <a:avLst/>
          </a:prstGeom>
          <a:solidFill>
            <a:schemeClr val="bg1"/>
          </a:solidFill>
        </p:spPr>
        <p:txBody>
          <a:bodyPr wrap="none" rtlCol="0">
            <a:spAutoFit/>
          </a:bodyPr>
          <a:lstStyle/>
          <a:p>
            <a:r>
              <a:rPr lang="es-ES" sz="1200" b="1" dirty="0"/>
              <a:t>* Fuente: Reportes entregados a la Secretaría de Finanzas al  08 de marzo de 2024.</a:t>
            </a:r>
            <a:endParaRPr lang="es-MX" sz="1200" b="1" dirty="0"/>
          </a:p>
        </p:txBody>
      </p:sp>
      <p:pic>
        <p:nvPicPr>
          <p:cNvPr id="3" name="Imagen 2">
            <a:extLst>
              <a:ext uri="{FF2B5EF4-FFF2-40B4-BE49-F238E27FC236}">
                <a16:creationId xmlns:a16="http://schemas.microsoft.com/office/drawing/2014/main" id="{50BA3F0D-1D14-C952-2AF8-4E308426CE8C}"/>
              </a:ext>
            </a:extLst>
          </p:cNvPr>
          <p:cNvPicPr>
            <a:picLocks noChangeAspect="1"/>
          </p:cNvPicPr>
          <p:nvPr/>
        </p:nvPicPr>
        <p:blipFill>
          <a:blip r:embed="rId2"/>
          <a:stretch>
            <a:fillRect/>
          </a:stretch>
        </p:blipFill>
        <p:spPr>
          <a:xfrm>
            <a:off x="1109472" y="1036320"/>
            <a:ext cx="9058656" cy="7717536"/>
          </a:xfrm>
          <a:prstGeom prst="rect">
            <a:avLst/>
          </a:prstGeom>
        </p:spPr>
      </p:pic>
    </p:spTree>
    <p:extLst>
      <p:ext uri="{BB962C8B-B14F-4D97-AF65-F5344CB8AC3E}">
        <p14:creationId xmlns:p14="http://schemas.microsoft.com/office/powerpoint/2010/main" val="1401785162"/>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1 Tabla">
            <a:extLst>
              <a:ext uri="{FF2B5EF4-FFF2-40B4-BE49-F238E27FC236}">
                <a16:creationId xmlns:a16="http://schemas.microsoft.com/office/drawing/2014/main" id="{5A9A17AC-8418-63E5-AEF4-0A97F2AF694C}"/>
              </a:ext>
            </a:extLst>
          </p:cNvPr>
          <p:cNvGraphicFramePr>
            <a:graphicFrameLocks noGrp="1"/>
          </p:cNvGraphicFramePr>
          <p:nvPr>
            <p:extLst>
              <p:ext uri="{D42A27DB-BD31-4B8C-83A1-F6EECF244321}">
                <p14:modId xmlns:p14="http://schemas.microsoft.com/office/powerpoint/2010/main" val="125036448"/>
              </p:ext>
            </p:extLst>
          </p:nvPr>
        </p:nvGraphicFramePr>
        <p:xfrm>
          <a:off x="319056" y="133885"/>
          <a:ext cx="11631169" cy="8880425"/>
        </p:xfrm>
        <a:graphic>
          <a:graphicData uri="http://schemas.openxmlformats.org/drawingml/2006/table">
            <a:tbl>
              <a:tblPr firstRow="1" bandRow="1">
                <a:tableStyleId>{F5AB1C69-6EDB-4FF4-983F-18BD219EF322}</a:tableStyleId>
              </a:tblPr>
              <a:tblGrid>
                <a:gridCol w="5176784">
                  <a:extLst>
                    <a:ext uri="{9D8B030D-6E8A-4147-A177-3AD203B41FA5}">
                      <a16:colId xmlns:a16="http://schemas.microsoft.com/office/drawing/2014/main" val="20000"/>
                    </a:ext>
                  </a:extLst>
                </a:gridCol>
                <a:gridCol w="6454385">
                  <a:extLst>
                    <a:ext uri="{9D8B030D-6E8A-4147-A177-3AD203B41FA5}">
                      <a16:colId xmlns:a16="http://schemas.microsoft.com/office/drawing/2014/main" val="20001"/>
                    </a:ext>
                  </a:extLst>
                </a:gridCol>
              </a:tblGrid>
              <a:tr h="467881">
                <a:tc>
                  <a:txBody>
                    <a:bodyPr/>
                    <a:lstStyle/>
                    <a:p>
                      <a:pPr algn="ctr"/>
                      <a:r>
                        <a:rPr lang="es-MX" sz="2100" u="sng" dirty="0">
                          <a:solidFill>
                            <a:schemeClr val="tx1"/>
                          </a:solidFill>
                          <a:latin typeface="HelveticaNeueLT Std" panose="020B0604020202020204" pitchFamily="34" charset="0"/>
                          <a:cs typeface="Arial" panose="020B0604020202020204" pitchFamily="34" charset="0"/>
                        </a:rPr>
                        <a:t>ACCIONES REALIZADAS</a:t>
                      </a:r>
                    </a:p>
                  </a:txBody>
                  <a:tcPr marL="162581" marR="162581" marT="60968" marB="60968"/>
                </a:tc>
                <a:tc>
                  <a:txBody>
                    <a:bodyPr/>
                    <a:lstStyle/>
                    <a:p>
                      <a:pPr algn="ctr"/>
                      <a:r>
                        <a:rPr lang="es-MX" sz="2100" u="sng" dirty="0">
                          <a:solidFill>
                            <a:schemeClr val="tx1"/>
                          </a:solidFill>
                          <a:latin typeface="HelveticaNeueLT Std" panose="020B0604020202020204" pitchFamily="34" charset="0"/>
                          <a:cs typeface="Arial" panose="020B0604020202020204" pitchFamily="34" charset="0"/>
                        </a:rPr>
                        <a:t>DOCUMENTACIÓN COMPROBATORIA</a:t>
                      </a:r>
                    </a:p>
                  </a:txBody>
                  <a:tcPr marL="162581" marR="162581" marT="60968" marB="60968"/>
                </a:tc>
                <a:extLst>
                  <a:ext uri="{0D108BD9-81ED-4DB2-BD59-A6C34878D82A}">
                    <a16:rowId xmlns:a16="http://schemas.microsoft.com/office/drawing/2014/main" val="10000"/>
                  </a:ext>
                </a:extLst>
              </a:tr>
              <a:tr h="1633877">
                <a:tc>
                  <a:txBody>
                    <a:bodyPr/>
                    <a:lstStyle/>
                    <a:p>
                      <a:pPr algn="just"/>
                      <a:r>
                        <a:rPr lang="es-MX" sz="2100" b="1" kern="1200" dirty="0">
                          <a:solidFill>
                            <a:schemeClr val="dk1"/>
                          </a:solidFill>
                          <a:effectLst/>
                          <a:latin typeface="HelveticaNeueLT Std" panose="020B0604020202020204" pitchFamily="34" charset="0"/>
                          <a:ea typeface="+mn-ea"/>
                          <a:cs typeface="Arial" panose="020B0604020202020204" pitchFamily="34" charset="0"/>
                        </a:rPr>
                        <a:t>a) Inspecciones domiciliarias para detección de irregularidades: detección de tomas clandestinas/ predios ocultos.</a:t>
                      </a:r>
                      <a:endParaRPr lang="es-MX" sz="2100" b="1" dirty="0">
                        <a:latin typeface="HelveticaNeueLT Std" panose="020B0604020202020204" pitchFamily="34" charset="0"/>
                        <a:cs typeface="Arial" panose="020B0604020202020204" pitchFamily="34" charset="0"/>
                      </a:endParaRPr>
                    </a:p>
                  </a:txBody>
                  <a:tcPr marL="162581" marR="162581" marT="60968" marB="60968"/>
                </a:tc>
                <a:tc>
                  <a:txBody>
                    <a:bodyPr/>
                    <a:lstStyle/>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kern="1200" dirty="0">
                          <a:solidFill>
                            <a:schemeClr val="dk1"/>
                          </a:solidFill>
                          <a:effectLst/>
                          <a:latin typeface="HelveticaNeueLT Std" panose="020B0604020202020204" pitchFamily="34" charset="0"/>
                          <a:ea typeface="+mn-ea"/>
                          <a:cs typeface="Arial" panose="020B0604020202020204" pitchFamily="34" charset="0"/>
                        </a:rPr>
                        <a:t>Listados de tomas clandestinas</a:t>
                      </a:r>
                      <a:r>
                        <a:rPr lang="es-MX" sz="2100" kern="1200" baseline="0" dirty="0">
                          <a:solidFill>
                            <a:schemeClr val="dk1"/>
                          </a:solidFill>
                          <a:effectLst/>
                          <a:latin typeface="HelveticaNeueLT Std" panose="020B0604020202020204" pitchFamily="34" charset="0"/>
                          <a:ea typeface="+mn-ea"/>
                          <a:cs typeface="Arial" panose="020B0604020202020204" pitchFamily="34" charset="0"/>
                        </a:rPr>
                        <a:t> detectadas y el número de tomas que se cobraron a partir dicha detección.</a:t>
                      </a:r>
                    </a:p>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kern="1200" baseline="0" dirty="0">
                          <a:solidFill>
                            <a:schemeClr val="dk1"/>
                          </a:solidFill>
                          <a:effectLst/>
                          <a:latin typeface="HelveticaNeueLT Std" panose="020B0604020202020204" pitchFamily="34" charset="0"/>
                          <a:ea typeface="+mn-ea"/>
                          <a:cs typeface="Arial" panose="020B0604020202020204" pitchFamily="34" charset="0"/>
                        </a:rPr>
                        <a:t>Verificación de tipos de usuarios en campo/ tipos de predios.</a:t>
                      </a:r>
                      <a:endParaRPr lang="es-MX" sz="2100" dirty="0">
                        <a:latin typeface="HelveticaNeueLT Std" panose="020B0604020202020204" pitchFamily="34" charset="0"/>
                        <a:cs typeface="Arial" panose="020B0604020202020204" pitchFamily="34" charset="0"/>
                      </a:endParaRPr>
                    </a:p>
                  </a:txBody>
                  <a:tcPr marL="162581" marR="162581" marT="60968" marB="60968"/>
                </a:tc>
                <a:extLst>
                  <a:ext uri="{0D108BD9-81ED-4DB2-BD59-A6C34878D82A}">
                    <a16:rowId xmlns:a16="http://schemas.microsoft.com/office/drawing/2014/main" val="10002"/>
                  </a:ext>
                </a:extLst>
              </a:tr>
              <a:tr h="7229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2100" b="1" kern="1200" dirty="0">
                          <a:solidFill>
                            <a:schemeClr val="dk1"/>
                          </a:solidFill>
                          <a:effectLst/>
                          <a:latin typeface="HelveticaNeueLT Std" panose="020B0604020202020204" pitchFamily="34" charset="0"/>
                          <a:ea typeface="+mn-ea"/>
                          <a:cs typeface="Arial" panose="020B0604020202020204" pitchFamily="34" charset="0"/>
                        </a:rPr>
                        <a:t>b) Programas de descuentos.</a:t>
                      </a:r>
                      <a:endParaRPr lang="es-MX" sz="2100" b="1" dirty="0">
                        <a:latin typeface="HelveticaNeueLT Std" panose="020B0604020202020204" pitchFamily="34" charset="0"/>
                        <a:cs typeface="Arial" panose="020B0604020202020204" pitchFamily="34" charset="0"/>
                      </a:endParaRPr>
                    </a:p>
                    <a:p>
                      <a:pPr marL="0" algn="just" defTabSz="914400" rtl="0" eaLnBrk="1" latinLnBrk="0" hangingPunct="1"/>
                      <a:endParaRPr lang="es-MX" sz="2100" b="1" kern="1200" dirty="0">
                        <a:solidFill>
                          <a:schemeClr val="dk1"/>
                        </a:solidFill>
                        <a:effectLst/>
                        <a:latin typeface="HelveticaNeueLT Std" panose="020B0604020202020204" pitchFamily="34" charset="0"/>
                        <a:ea typeface="+mn-ea"/>
                        <a:cs typeface="Arial" panose="020B0604020202020204" pitchFamily="34" charset="0"/>
                      </a:endParaRPr>
                    </a:p>
                  </a:txBody>
                  <a:tcPr marL="162576" marR="162576" marT="60960" marB="60960"/>
                </a:tc>
                <a:tc>
                  <a:txBody>
                    <a:bodyPr/>
                    <a:lstStyle/>
                    <a:p>
                      <a:pPr marL="182563" indent="-182563" algn="just">
                        <a:buFont typeface="Arial" panose="020B0604020202020204" pitchFamily="34" charset="0"/>
                        <a:buChar char="•"/>
                      </a:pPr>
                      <a:r>
                        <a:rPr lang="es-MX" sz="2100" kern="1200" dirty="0">
                          <a:solidFill>
                            <a:schemeClr val="dk1"/>
                          </a:solidFill>
                          <a:effectLst/>
                          <a:latin typeface="HelveticaNeueLT Std" panose="020B0604020202020204" pitchFamily="34" charset="0"/>
                          <a:ea typeface="+mn-ea"/>
                          <a:cs typeface="Arial" panose="020B0604020202020204" pitchFamily="34" charset="0"/>
                        </a:rPr>
                        <a:t>Acta de cabildo.</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kern="1200" dirty="0">
                          <a:solidFill>
                            <a:schemeClr val="dk1"/>
                          </a:solidFill>
                          <a:effectLst/>
                          <a:latin typeface="HelveticaNeueLT Std" panose="020B0604020202020204" pitchFamily="34" charset="0"/>
                          <a:ea typeface="+mn-ea"/>
                          <a:cs typeface="Arial" panose="020B0604020202020204" pitchFamily="34" charset="0"/>
                        </a:rPr>
                        <a:t>Fotos de campañas publicitarias.</a:t>
                      </a:r>
                      <a:endParaRPr lang="es-MX" sz="2100" b="0" kern="1200" dirty="0">
                        <a:solidFill>
                          <a:schemeClr val="dk1"/>
                        </a:solidFill>
                        <a:effectLst/>
                        <a:latin typeface="HelveticaNeueLT Std" panose="020B0604020202020204" pitchFamily="34" charset="0"/>
                        <a:ea typeface="+mn-ea"/>
                        <a:cs typeface="Arial" panose="020B0604020202020204" pitchFamily="34" charset="0"/>
                      </a:endParaRPr>
                    </a:p>
                  </a:txBody>
                  <a:tcPr marL="162576" marR="162576" marT="60960" marB="60960"/>
                </a:tc>
                <a:extLst>
                  <a:ext uri="{0D108BD9-81ED-4DB2-BD59-A6C34878D82A}">
                    <a16:rowId xmlns:a16="http://schemas.microsoft.com/office/drawing/2014/main" val="2723017082"/>
                  </a:ext>
                </a:extLst>
              </a:tr>
              <a:tr h="722963">
                <a:tc>
                  <a:txBody>
                    <a:bodyPr/>
                    <a:lstStyle/>
                    <a:p>
                      <a:pPr algn="just"/>
                      <a:r>
                        <a:rPr lang="es-MX" sz="2100" b="1" kern="1200" dirty="0">
                          <a:solidFill>
                            <a:schemeClr val="dk1"/>
                          </a:solidFill>
                          <a:effectLst/>
                          <a:latin typeface="HelveticaNeueLT Std" panose="020B0604020202020204" pitchFamily="34" charset="0"/>
                          <a:ea typeface="+mn-ea"/>
                          <a:cs typeface="Arial" panose="020B0604020202020204" pitchFamily="34" charset="0"/>
                        </a:rPr>
                        <a:t>c) Depuración en el padrón de usuarios.</a:t>
                      </a:r>
                      <a:endParaRPr lang="es-MX" sz="2100" b="1" dirty="0">
                        <a:latin typeface="HelveticaNeueLT Std" panose="020B0604020202020204" pitchFamily="34" charset="0"/>
                        <a:cs typeface="Arial" panose="020B0604020202020204" pitchFamily="34" charset="0"/>
                      </a:endParaRPr>
                    </a:p>
                  </a:txBody>
                  <a:tcPr marL="162581" marR="162581" marT="60968" marB="60968"/>
                </a:tc>
                <a:tc>
                  <a:txBody>
                    <a:bodyPr/>
                    <a:lstStyle/>
                    <a:p>
                      <a:pPr marL="182563" indent="-182563" algn="just">
                        <a:buFont typeface="Arial" panose="020B0604020202020204" pitchFamily="34" charset="0"/>
                        <a:buChar char="•"/>
                      </a:pPr>
                      <a:r>
                        <a:rPr lang="es-MX" sz="2100" dirty="0">
                          <a:latin typeface="HelveticaNeueLT Std" panose="020B0604020202020204" pitchFamily="34" charset="0"/>
                          <a:cs typeface="Arial" panose="020B0604020202020204" pitchFamily="34" charset="0"/>
                        </a:rPr>
                        <a:t>Listado con el padrón de usuarios, destacando</a:t>
                      </a:r>
                      <a:r>
                        <a:rPr lang="es-MX" sz="2100" baseline="0" dirty="0">
                          <a:latin typeface="HelveticaNeueLT Std" panose="020B0604020202020204" pitchFamily="34" charset="0"/>
                          <a:cs typeface="Arial" panose="020B0604020202020204" pitchFamily="34" charset="0"/>
                        </a:rPr>
                        <a:t> los que fueron depurados.</a:t>
                      </a:r>
                      <a:endParaRPr lang="es-MX" sz="2100" kern="1200" dirty="0">
                        <a:solidFill>
                          <a:schemeClr val="dk1"/>
                        </a:solidFill>
                        <a:effectLst/>
                        <a:latin typeface="HelveticaNeueLT Std" panose="020B0604020202020204" pitchFamily="34" charset="0"/>
                        <a:ea typeface="+mn-ea"/>
                        <a:cs typeface="Arial" panose="020B0604020202020204" pitchFamily="34" charset="0"/>
                      </a:endParaRPr>
                    </a:p>
                  </a:txBody>
                  <a:tcPr marL="162581" marR="162581" marT="60968" marB="60968"/>
                </a:tc>
                <a:extLst>
                  <a:ext uri="{0D108BD9-81ED-4DB2-BD59-A6C34878D82A}">
                    <a16:rowId xmlns:a16="http://schemas.microsoft.com/office/drawing/2014/main" val="10003"/>
                  </a:ext>
                </a:extLst>
              </a:tr>
              <a:tr h="25447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100" b="1" kern="1200" dirty="0">
                          <a:solidFill>
                            <a:schemeClr val="dk1"/>
                          </a:solidFill>
                          <a:effectLst/>
                          <a:latin typeface="HelveticaNeueLT Std" panose="020B0604020202020204" pitchFamily="34" charset="0"/>
                          <a:ea typeface="+mn-ea"/>
                          <a:cs typeface="Arial" panose="020B0604020202020204" pitchFamily="34" charset="0"/>
                        </a:rPr>
                        <a:t>d) Recuperación de cartera vencida.</a:t>
                      </a:r>
                      <a:endParaRPr lang="es-MX" sz="2100" b="1" dirty="0">
                        <a:latin typeface="HelveticaNeueLT Std" panose="020B0604020202020204" pitchFamily="34" charset="0"/>
                        <a:cs typeface="Arial" panose="020B0604020202020204" pitchFamily="34" charset="0"/>
                      </a:endParaRPr>
                    </a:p>
                  </a:txBody>
                  <a:tcPr marL="162581" marR="162581" marT="60968" marB="60968"/>
                </a:tc>
                <a:tc>
                  <a:txBody>
                    <a:bodyPr/>
                    <a:lstStyle/>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effectLst/>
                          <a:latin typeface="HelveticaNeueLT Std" panose="020B0604020202020204" pitchFamily="34" charset="0"/>
                          <a:ea typeface="+mn-ea"/>
                          <a:cs typeface="Arial" panose="020B0604020202020204" pitchFamily="34" charset="0"/>
                        </a:rPr>
                        <a:t>Emisión de notificaciones a usuarios morosos.</a:t>
                      </a:r>
                    </a:p>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effectLst/>
                          <a:latin typeface="HelveticaNeueLT Std" panose="020B0604020202020204" pitchFamily="34" charset="0"/>
                          <a:ea typeface="+mn-ea"/>
                          <a:cs typeface="Arial" panose="020B0604020202020204" pitchFamily="34" charset="0"/>
                        </a:rPr>
                        <a:t>Imágenes que muestren programa de cortes y limitaciones a usuarios morosos que tengan adeudos significativos, en su caso copia de la disposición local que lo establece.</a:t>
                      </a:r>
                    </a:p>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effectLst/>
                          <a:latin typeface="HelveticaNeueLT Std" panose="020B0604020202020204" pitchFamily="34" charset="0"/>
                          <a:ea typeface="+mn-ea"/>
                          <a:cs typeface="Arial" panose="020B0604020202020204" pitchFamily="34" charset="0"/>
                        </a:rPr>
                        <a:t>Emisión de requerimientos de pago.</a:t>
                      </a:r>
                    </a:p>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effectLst/>
                          <a:latin typeface="HelveticaNeueLT Std" panose="020B0604020202020204" pitchFamily="34" charset="0"/>
                          <a:ea typeface="+mn-ea"/>
                          <a:cs typeface="Arial" panose="020B0604020202020204" pitchFamily="34" charset="0"/>
                        </a:rPr>
                        <a:t>Informar los montos que se recuperaron del rezago.</a:t>
                      </a:r>
                      <a:endParaRPr lang="es-MX" sz="2100" dirty="0">
                        <a:latin typeface="HelveticaNeueLT Std" panose="020B0604020202020204" pitchFamily="34" charset="0"/>
                        <a:cs typeface="Arial" panose="020B0604020202020204" pitchFamily="34" charset="0"/>
                      </a:endParaRPr>
                    </a:p>
                  </a:txBody>
                  <a:tcPr marL="162581" marR="162581" marT="60968" marB="60968"/>
                </a:tc>
                <a:extLst>
                  <a:ext uri="{0D108BD9-81ED-4DB2-BD59-A6C34878D82A}">
                    <a16:rowId xmlns:a16="http://schemas.microsoft.com/office/drawing/2014/main" val="10004"/>
                  </a:ext>
                </a:extLst>
              </a:tr>
              <a:tr h="102658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100" b="1" kern="1200" dirty="0">
                          <a:solidFill>
                            <a:schemeClr val="dk1"/>
                          </a:solidFill>
                          <a:effectLst/>
                          <a:latin typeface="HelveticaNeueLT Std" panose="020B0604020202020204" pitchFamily="34" charset="0"/>
                          <a:ea typeface="+mn-ea"/>
                          <a:cs typeface="Arial" panose="020B0604020202020204" pitchFamily="34" charset="0"/>
                        </a:rPr>
                        <a:t>e) Estímulos al pago por medio de sorteos.</a:t>
                      </a:r>
                    </a:p>
                  </a:txBody>
                  <a:tcPr marL="162576" marR="162576" marT="60960" marB="60960"/>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kern="1200" dirty="0">
                          <a:solidFill>
                            <a:schemeClr val="dk1"/>
                          </a:solidFill>
                          <a:effectLst/>
                          <a:latin typeface="HelveticaNeueLT Std" panose="020B0604020202020204" pitchFamily="34" charset="0"/>
                          <a:ea typeface="+mn-ea"/>
                          <a:cs typeface="Arial" panose="020B0604020202020204" pitchFamily="34" charset="0"/>
                        </a:rPr>
                        <a:t>Acta de cabildo.</a:t>
                      </a:r>
                    </a:p>
                    <a:p>
                      <a:pPr marL="182563" indent="-182563">
                        <a:buFont typeface="Arial" panose="020B0604020202020204" pitchFamily="34" charset="0"/>
                        <a:buChar char="•"/>
                      </a:pPr>
                      <a:r>
                        <a:rPr lang="es-MX" sz="2100" dirty="0">
                          <a:latin typeface="HelveticaNeueLT Std" panose="020B0604020202020204" pitchFamily="34" charset="0"/>
                          <a:cs typeface="Arial" panose="020B0604020202020204" pitchFamily="34" charset="0"/>
                        </a:rPr>
                        <a:t>Fotos/</a:t>
                      </a:r>
                      <a:r>
                        <a:rPr lang="es-MX" sz="2100" baseline="0" dirty="0">
                          <a:latin typeface="HelveticaNeueLT Std" panose="020B0604020202020204" pitchFamily="34" charset="0"/>
                          <a:cs typeface="Arial" panose="020B0604020202020204" pitchFamily="34" charset="0"/>
                        </a:rPr>
                        <a:t>Video</a:t>
                      </a:r>
                      <a:r>
                        <a:rPr lang="es-MX" sz="2100" dirty="0">
                          <a:latin typeface="HelveticaNeueLT Std" panose="020B0604020202020204" pitchFamily="34" charset="0"/>
                          <a:cs typeface="Arial" panose="020B0604020202020204" pitchFamily="34" charset="0"/>
                        </a:rPr>
                        <a:t> de promoción</a:t>
                      </a:r>
                      <a:r>
                        <a:rPr lang="es-MX" sz="2100" baseline="0" dirty="0">
                          <a:latin typeface="HelveticaNeueLT Std" panose="020B0604020202020204" pitchFamily="34" charset="0"/>
                          <a:cs typeface="Arial" panose="020B0604020202020204" pitchFamily="34" charset="0"/>
                        </a:rPr>
                        <a:t> del sorteo o del otorgamiento de Premios.</a:t>
                      </a:r>
                      <a:endParaRPr lang="es-MX" sz="2100" b="0" kern="1200" dirty="0">
                        <a:solidFill>
                          <a:schemeClr val="dk1"/>
                        </a:solidFill>
                        <a:effectLst/>
                        <a:latin typeface="HelveticaNeueLT Std" panose="020B0604020202020204" pitchFamily="34" charset="0"/>
                        <a:ea typeface="+mn-ea"/>
                        <a:cs typeface="Arial" panose="020B0604020202020204" pitchFamily="34" charset="0"/>
                      </a:endParaRPr>
                    </a:p>
                  </a:txBody>
                  <a:tcPr marL="162576" marR="162576" marT="60960" marB="60960"/>
                </a:tc>
                <a:extLst>
                  <a:ext uri="{0D108BD9-81ED-4DB2-BD59-A6C34878D82A}">
                    <a16:rowId xmlns:a16="http://schemas.microsoft.com/office/drawing/2014/main" val="3647493432"/>
                  </a:ext>
                </a:extLst>
              </a:tr>
              <a:tr h="133023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100" b="1" dirty="0">
                          <a:latin typeface="HelveticaNeueLT Std" panose="020B0604020202020204" pitchFamily="34" charset="0"/>
                          <a:cs typeface="Arial" panose="020B0604020202020204" pitchFamily="34" charset="0"/>
                        </a:rPr>
                        <a:t>f</a:t>
                      </a:r>
                      <a:r>
                        <a:rPr lang="es-MX" sz="2100" b="1" kern="1200" dirty="0">
                          <a:solidFill>
                            <a:schemeClr val="dk1"/>
                          </a:solidFill>
                          <a:effectLst/>
                          <a:latin typeface="HelveticaNeueLT Std" panose="020B0604020202020204" pitchFamily="34" charset="0"/>
                          <a:ea typeface="+mn-ea"/>
                          <a:cs typeface="Arial" panose="020B0604020202020204" pitchFamily="34" charset="0"/>
                        </a:rPr>
                        <a:t>) Ampliación en cobertura de pago: bancos, pagos por internet, establecimiento de módulos en plazas, cajas móviles.</a:t>
                      </a:r>
                      <a:endParaRPr lang="es-MX" sz="2100" b="1" dirty="0">
                        <a:latin typeface="HelveticaNeueLT Std" panose="020B0604020202020204" pitchFamily="34" charset="0"/>
                        <a:cs typeface="Arial" panose="020B0604020202020204" pitchFamily="34" charset="0"/>
                      </a:endParaRPr>
                    </a:p>
                  </a:txBody>
                  <a:tcPr marL="162581" marR="162581" marT="60968" marB="60968"/>
                </a:tc>
                <a:tc>
                  <a:txBody>
                    <a:bodyPr/>
                    <a:lstStyle/>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effectLst/>
                          <a:latin typeface="HelveticaNeueLT Std" panose="020B0604020202020204" pitchFamily="34" charset="0"/>
                          <a:ea typeface="+mn-ea"/>
                          <a:cs typeface="Arial" panose="020B0604020202020204" pitchFamily="34" charset="0"/>
                        </a:rPr>
                        <a:t>Imágenes de promoción de los centros de pago. </a:t>
                      </a:r>
                    </a:p>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effectLst/>
                          <a:latin typeface="HelveticaNeueLT Std" panose="020B0604020202020204" pitchFamily="34" charset="0"/>
                          <a:ea typeface="+mn-ea"/>
                          <a:cs typeface="Arial" panose="020B0604020202020204" pitchFamily="34" charset="0"/>
                        </a:rPr>
                        <a:t>Imágenes de contribuyentes realizando el pago.</a:t>
                      </a:r>
                    </a:p>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effectLst/>
                          <a:latin typeface="HelveticaNeueLT Std" panose="020B0604020202020204" pitchFamily="34" charset="0"/>
                          <a:ea typeface="+mn-ea"/>
                          <a:cs typeface="Arial" panose="020B0604020202020204" pitchFamily="34" charset="0"/>
                        </a:rPr>
                        <a:t>Ampliación de horarios en cajas receptoras.</a:t>
                      </a:r>
                    </a:p>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effectLst/>
                          <a:latin typeface="HelveticaNeueLT Std" panose="020B0604020202020204" pitchFamily="34" charset="0"/>
                          <a:ea typeface="+mn-ea"/>
                          <a:cs typeface="Arial" panose="020B0604020202020204" pitchFamily="34" charset="0"/>
                        </a:rPr>
                        <a:t>Imágenes de campaña publicitaria.</a:t>
                      </a:r>
                      <a:endParaRPr lang="es-MX" sz="2100" dirty="0">
                        <a:latin typeface="HelveticaNeueLT Std" panose="020B0604020202020204" pitchFamily="34" charset="0"/>
                        <a:cs typeface="Arial" panose="020B0604020202020204" pitchFamily="34" charset="0"/>
                      </a:endParaRPr>
                    </a:p>
                  </a:txBody>
                  <a:tcPr marL="162581" marR="162581" marT="60968" marB="6096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913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B4B9A7F-30AC-4705-9455-C8F5230DE20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70350" y="1560013"/>
            <a:ext cx="9864442" cy="7243021"/>
          </a:xfrm>
          <a:prstGeom prst="rect">
            <a:avLst/>
          </a:prstGeom>
        </p:spPr>
      </p:pic>
      <p:sp>
        <p:nvSpPr>
          <p:cNvPr id="6" name="CuadroTexto 5">
            <a:extLst>
              <a:ext uri="{FF2B5EF4-FFF2-40B4-BE49-F238E27FC236}">
                <a16:creationId xmlns:a16="http://schemas.microsoft.com/office/drawing/2014/main" id="{D9014265-0989-448A-B8B8-7C6E17AEA07A}"/>
              </a:ext>
            </a:extLst>
          </p:cNvPr>
          <p:cNvSpPr txBox="1"/>
          <p:nvPr/>
        </p:nvSpPr>
        <p:spPr>
          <a:xfrm>
            <a:off x="204152" y="1035701"/>
            <a:ext cx="11825416"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PRINCIPALES CAUSAS DE LA BAJA RECAUDACIÓN DEL IMPUESTO PREDIAL EN MEXICO </a:t>
            </a:r>
          </a:p>
        </p:txBody>
      </p:sp>
    </p:spTree>
    <p:extLst>
      <p:ext uri="{BB962C8B-B14F-4D97-AF65-F5344CB8AC3E}">
        <p14:creationId xmlns:p14="http://schemas.microsoft.com/office/powerpoint/2010/main" val="4253675379"/>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 Tabla">
            <a:extLst>
              <a:ext uri="{FF2B5EF4-FFF2-40B4-BE49-F238E27FC236}">
                <a16:creationId xmlns:a16="http://schemas.microsoft.com/office/drawing/2014/main" id="{1943CFE7-7D16-6C85-81EF-9D0B3156EECC}"/>
              </a:ext>
            </a:extLst>
          </p:cNvPr>
          <p:cNvGraphicFramePr>
            <a:graphicFrameLocks noGrp="1"/>
          </p:cNvGraphicFramePr>
          <p:nvPr>
            <p:extLst>
              <p:ext uri="{D42A27DB-BD31-4B8C-83A1-F6EECF244321}">
                <p14:modId xmlns:p14="http://schemas.microsoft.com/office/powerpoint/2010/main" val="3706026952"/>
              </p:ext>
            </p:extLst>
          </p:nvPr>
        </p:nvGraphicFramePr>
        <p:xfrm>
          <a:off x="276079" y="1442729"/>
          <a:ext cx="11667744" cy="6258542"/>
        </p:xfrm>
        <a:graphic>
          <a:graphicData uri="http://schemas.openxmlformats.org/drawingml/2006/table">
            <a:tbl>
              <a:tblPr firstRow="1" bandRow="1">
                <a:tableStyleId>{F5AB1C69-6EDB-4FF4-983F-18BD219EF322}</a:tableStyleId>
              </a:tblPr>
              <a:tblGrid>
                <a:gridCol w="5542225">
                  <a:extLst>
                    <a:ext uri="{9D8B030D-6E8A-4147-A177-3AD203B41FA5}">
                      <a16:colId xmlns:a16="http://schemas.microsoft.com/office/drawing/2014/main" val="20000"/>
                    </a:ext>
                  </a:extLst>
                </a:gridCol>
                <a:gridCol w="6125519">
                  <a:extLst>
                    <a:ext uri="{9D8B030D-6E8A-4147-A177-3AD203B41FA5}">
                      <a16:colId xmlns:a16="http://schemas.microsoft.com/office/drawing/2014/main" val="20001"/>
                    </a:ext>
                  </a:extLst>
                </a:gridCol>
              </a:tblGrid>
              <a:tr h="447035">
                <a:tc>
                  <a:txBody>
                    <a:bodyPr/>
                    <a:lstStyle/>
                    <a:p>
                      <a:pPr algn="ctr"/>
                      <a:r>
                        <a:rPr lang="es-MX" sz="2100" dirty="0">
                          <a:latin typeface="HelveticaNeueLT Std" panose="020B0604020202020204" pitchFamily="34" charset="0"/>
                          <a:cs typeface="Arial" panose="020B0604020202020204" pitchFamily="34" charset="0"/>
                        </a:rPr>
                        <a:t>ACCIONES REALIZADAS</a:t>
                      </a:r>
                    </a:p>
                  </a:txBody>
                  <a:tcPr marL="162595" marR="162595" marT="60957" marB="60957"/>
                </a:tc>
                <a:tc>
                  <a:txBody>
                    <a:bodyPr/>
                    <a:lstStyle/>
                    <a:p>
                      <a:pPr algn="ctr"/>
                      <a:r>
                        <a:rPr lang="es-MX" sz="2100" dirty="0">
                          <a:latin typeface="HelveticaNeueLT Std" panose="020B0604020202020204" pitchFamily="34" charset="0"/>
                          <a:cs typeface="Arial" panose="020B0604020202020204" pitchFamily="34" charset="0"/>
                        </a:rPr>
                        <a:t>DOCUMENTACIÓN COMPROBATORIA</a:t>
                      </a:r>
                    </a:p>
                  </a:txBody>
                  <a:tcPr marL="162595" marR="162595" marT="60957" marB="60957"/>
                </a:tc>
                <a:extLst>
                  <a:ext uri="{0D108BD9-81ED-4DB2-BD59-A6C34878D82A}">
                    <a16:rowId xmlns:a16="http://schemas.microsoft.com/office/drawing/2014/main" val="10000"/>
                  </a:ext>
                </a:extLst>
              </a:tr>
              <a:tr h="1747533">
                <a:tc>
                  <a:txBody>
                    <a:bodyPr/>
                    <a:lstStyle/>
                    <a:p>
                      <a:pPr marL="0" algn="just" defTabSz="914400" rtl="0" eaLnBrk="1" latinLnBrk="0" hangingPunct="1"/>
                      <a:r>
                        <a:rPr lang="es-ES" sz="2100" b="1" kern="1200" dirty="0">
                          <a:solidFill>
                            <a:schemeClr val="dk1"/>
                          </a:solidFill>
                          <a:effectLst/>
                          <a:latin typeface="HelveticaNeueLT Std" panose="020B0604020202020204" pitchFamily="34" charset="0"/>
                          <a:ea typeface="+mn-ea"/>
                          <a:cs typeface="Arial" panose="020B0604020202020204" pitchFamily="34" charset="0"/>
                        </a:rPr>
                        <a:t>g</a:t>
                      </a:r>
                      <a:r>
                        <a:rPr lang="es-MX" sz="2100" b="1" kern="1200" dirty="0">
                          <a:solidFill>
                            <a:schemeClr val="dk1"/>
                          </a:solidFill>
                          <a:latin typeface="HelveticaNeueLT Std" panose="020B0604020202020204" pitchFamily="34" charset="0"/>
                          <a:ea typeface="+mn-ea"/>
                          <a:cs typeface="Arial" panose="020B0604020202020204" pitchFamily="34" charset="0"/>
                        </a:rPr>
                        <a:t>) Equipamiento, construcción y ampliaciones de las redes de conducción de agua.</a:t>
                      </a:r>
                      <a:endParaRPr lang="es-MX" sz="2100" b="1" kern="1200" dirty="0">
                        <a:solidFill>
                          <a:schemeClr val="dk1"/>
                        </a:solidFill>
                        <a:effectLst/>
                        <a:latin typeface="HelveticaNeueLT Std" panose="020B0604020202020204" pitchFamily="34" charset="0"/>
                        <a:ea typeface="+mn-ea"/>
                        <a:cs typeface="Arial" panose="020B0604020202020204" pitchFamily="34" charset="0"/>
                      </a:endParaRPr>
                    </a:p>
                  </a:txBody>
                  <a:tcPr marL="162575" marR="162575" marT="60967" marB="60967"/>
                </a:tc>
                <a:tc>
                  <a:txBody>
                    <a:bodyPr/>
                    <a:lstStyle/>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latin typeface="HelveticaNeueLT Std" panose="020B0604020202020204" pitchFamily="34" charset="0"/>
                          <a:ea typeface="+mn-ea"/>
                          <a:cs typeface="Arial" panose="020B0604020202020204" pitchFamily="34" charset="0"/>
                        </a:rPr>
                        <a:t>Fotos o videos de los equipos adquiridos para ampliar la cobertura y sobre la perforación en pozos. </a:t>
                      </a:r>
                    </a:p>
                    <a:p>
                      <a:pPr marL="182563" marR="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latin typeface="HelveticaNeueLT Std" panose="020B0604020202020204" pitchFamily="34" charset="0"/>
                          <a:ea typeface="+mn-ea"/>
                          <a:cs typeface="Arial" panose="020B0604020202020204" pitchFamily="34" charset="0"/>
                        </a:rPr>
                        <a:t>Descripción de mejoras realizadas a la red de agua potable.</a:t>
                      </a:r>
                      <a:endParaRPr lang="es-MX" sz="2100" b="0" kern="1200" dirty="0">
                        <a:solidFill>
                          <a:schemeClr val="dk1"/>
                        </a:solidFill>
                        <a:effectLst/>
                        <a:latin typeface="HelveticaNeueLT Std" panose="020B0604020202020204" pitchFamily="34" charset="0"/>
                        <a:ea typeface="+mn-ea"/>
                        <a:cs typeface="Arial" panose="020B0604020202020204" pitchFamily="34" charset="0"/>
                      </a:endParaRPr>
                    </a:p>
                  </a:txBody>
                  <a:tcPr marL="162575" marR="162575" marT="60967" marB="60967"/>
                </a:tc>
                <a:extLst>
                  <a:ext uri="{0D108BD9-81ED-4DB2-BD59-A6C34878D82A}">
                    <a16:rowId xmlns:a16="http://schemas.microsoft.com/office/drawing/2014/main" val="4035006000"/>
                  </a:ext>
                </a:extLst>
              </a:tr>
              <a:tr h="10972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100" b="1" kern="1200" dirty="0">
                          <a:solidFill>
                            <a:schemeClr val="dk1"/>
                          </a:solidFill>
                          <a:latin typeface="HelveticaNeueLT Std" panose="020B0604020202020204" pitchFamily="34" charset="0"/>
                          <a:ea typeface="+mn-ea"/>
                          <a:cs typeface="Arial" panose="020B0604020202020204" pitchFamily="34" charset="0"/>
                        </a:rPr>
                        <a:t>h</a:t>
                      </a:r>
                      <a:r>
                        <a:rPr lang="es-MX" sz="2100" b="1" kern="1200" dirty="0">
                          <a:solidFill>
                            <a:schemeClr val="dk1"/>
                          </a:solidFill>
                          <a:latin typeface="HelveticaNeueLT Std" panose="020B0604020202020204" pitchFamily="34" charset="0"/>
                          <a:ea typeface="+mn-ea"/>
                          <a:cs typeface="Arial" panose="020B0604020202020204" pitchFamily="34" charset="0"/>
                        </a:rPr>
                        <a:t>) </a:t>
                      </a:r>
                      <a:r>
                        <a:rPr lang="es-MX" sz="2100" b="1" dirty="0">
                          <a:latin typeface="HelveticaNeueLT Std" panose="020B0604020202020204" pitchFamily="34" charset="0"/>
                          <a:cs typeface="Arial" panose="020B0604020202020204" pitchFamily="34" charset="0"/>
                        </a:rPr>
                        <a:t>Acciones para disminuir el rezago: corte del servicio</a:t>
                      </a:r>
                      <a:r>
                        <a:rPr lang="es-MX" sz="2100" b="1" baseline="0" dirty="0">
                          <a:latin typeface="HelveticaNeueLT Std" panose="020B0604020202020204" pitchFamily="34" charset="0"/>
                          <a:cs typeface="Arial" panose="020B0604020202020204" pitchFamily="34" charset="0"/>
                        </a:rPr>
                        <a:t> de agua, aplicación de multas, entre otras.</a:t>
                      </a:r>
                      <a:endParaRPr lang="es-MX" sz="2100" b="1" kern="1200" dirty="0">
                        <a:solidFill>
                          <a:schemeClr val="dk1"/>
                        </a:solidFill>
                        <a:latin typeface="HelveticaNeueLT Std" panose="020B0604020202020204" pitchFamily="34" charset="0"/>
                        <a:ea typeface="+mn-ea"/>
                        <a:cs typeface="Arial" panose="020B0604020202020204" pitchFamily="34" charset="0"/>
                      </a:endParaRPr>
                    </a:p>
                  </a:txBody>
                  <a:tcPr marL="162575" marR="162575" marT="60967" marB="60967"/>
                </a:tc>
                <a:tc>
                  <a:txBody>
                    <a:bodyPr/>
                    <a:lstStyle/>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dirty="0">
                          <a:latin typeface="HelveticaNeueLT Std" panose="020B0604020202020204" pitchFamily="34" charset="0"/>
                          <a:cs typeface="Arial" panose="020B0604020202020204" pitchFamily="34" charset="0"/>
                        </a:rPr>
                        <a:t>Imágenes sobre</a:t>
                      </a:r>
                      <a:r>
                        <a:rPr lang="es-MX" sz="2100" baseline="0" dirty="0">
                          <a:latin typeface="HelveticaNeueLT Std" panose="020B0604020202020204" pitchFamily="34" charset="0"/>
                          <a:cs typeface="Arial" panose="020B0604020202020204" pitchFamily="34" charset="0"/>
                        </a:rPr>
                        <a:t> el corte </a:t>
                      </a:r>
                      <a:r>
                        <a:rPr lang="es-MX" sz="2100" b="0" baseline="0" dirty="0">
                          <a:latin typeface="HelveticaNeueLT Std" panose="020B0604020202020204" pitchFamily="34" charset="0"/>
                          <a:cs typeface="Arial" panose="020B0604020202020204" pitchFamily="34" charset="0"/>
                        </a:rPr>
                        <a:t>d</a:t>
                      </a:r>
                      <a:r>
                        <a:rPr lang="es-MX" sz="2100" baseline="0" dirty="0">
                          <a:latin typeface="HelveticaNeueLT Std" panose="020B0604020202020204" pitchFamily="34" charset="0"/>
                          <a:cs typeface="Arial" panose="020B0604020202020204" pitchFamily="34" charset="0"/>
                        </a:rPr>
                        <a:t>el suministro de agua.</a:t>
                      </a:r>
                      <a:r>
                        <a:rPr lang="es-MX" sz="2100" b="0" kern="1200" dirty="0">
                          <a:solidFill>
                            <a:schemeClr val="dk1"/>
                          </a:solidFill>
                          <a:latin typeface="HelveticaNeueLT Std" panose="020B0604020202020204" pitchFamily="34" charset="0"/>
                          <a:ea typeface="+mn-ea"/>
                          <a:cs typeface="Arial" panose="020B0604020202020204" pitchFamily="34" charset="0"/>
                        </a:rPr>
                        <a:t> </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b="0" kern="1200" dirty="0">
                          <a:solidFill>
                            <a:schemeClr val="dk1"/>
                          </a:solidFill>
                          <a:latin typeface="HelveticaNeueLT Std" panose="020B0604020202020204" pitchFamily="34" charset="0"/>
                          <a:ea typeface="+mn-ea"/>
                          <a:cs typeface="Arial" panose="020B0604020202020204" pitchFamily="34" charset="0"/>
                        </a:rPr>
                        <a:t>Condicionamiento de tramites municipales.</a:t>
                      </a:r>
                    </a:p>
                  </a:txBody>
                  <a:tcPr marL="162575" marR="162575" marT="60967" marB="60967"/>
                </a:tc>
                <a:extLst>
                  <a:ext uri="{0D108BD9-81ED-4DB2-BD59-A6C34878D82A}">
                    <a16:rowId xmlns:a16="http://schemas.microsoft.com/office/drawing/2014/main" val="3356213787"/>
                  </a:ext>
                </a:extLst>
              </a:tr>
              <a:tr h="7721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100" b="1" dirty="0">
                          <a:latin typeface="HelveticaNeueLT Std" panose="020B0604020202020204" pitchFamily="34" charset="0"/>
                          <a:cs typeface="Arial" panose="020B0604020202020204" pitchFamily="34" charset="0"/>
                        </a:rPr>
                        <a:t>i) </a:t>
                      </a:r>
                      <a:r>
                        <a:rPr lang="es-MX" sz="2100" b="1" dirty="0">
                          <a:latin typeface="HelveticaNeueLT Std" panose="020B0604020202020204" pitchFamily="34" charset="0"/>
                          <a:cs typeface="Arial" panose="020B0604020202020204" pitchFamily="34" charset="0"/>
                        </a:rPr>
                        <a:t>Promoción</a:t>
                      </a:r>
                      <a:r>
                        <a:rPr lang="es-MX" sz="2100" b="1" baseline="0" dirty="0">
                          <a:latin typeface="HelveticaNeueLT Std" panose="020B0604020202020204" pitchFamily="34" charset="0"/>
                          <a:cs typeface="Arial" panose="020B0604020202020204" pitchFamily="34" charset="0"/>
                        </a:rPr>
                        <a:t> del pago anticipado del derecho.</a:t>
                      </a:r>
                      <a:endParaRPr lang="es-MX" sz="2100" b="1" dirty="0">
                        <a:latin typeface="HelveticaNeueLT Std" panose="020B0604020202020204" pitchFamily="34" charset="0"/>
                        <a:cs typeface="Arial" panose="020B0604020202020204" pitchFamily="34" charset="0"/>
                      </a:endParaRPr>
                    </a:p>
                  </a:txBody>
                  <a:tcPr marL="162584" marR="162584" marT="60953" marB="60953"/>
                </a:tc>
                <a:tc>
                  <a:txBody>
                    <a:bodyPr/>
                    <a:lstStyle/>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dirty="0">
                          <a:latin typeface="HelveticaNeueLT Std" panose="020B0604020202020204" pitchFamily="34" charset="0"/>
                          <a:cs typeface="Arial" panose="020B0604020202020204" pitchFamily="34" charset="0"/>
                        </a:rPr>
                        <a:t>Imágenes sobre campañas</a:t>
                      </a:r>
                      <a:r>
                        <a:rPr lang="es-MX" sz="2100" baseline="0" dirty="0">
                          <a:latin typeface="HelveticaNeueLT Std" panose="020B0604020202020204" pitchFamily="34" charset="0"/>
                          <a:cs typeface="Arial" panose="020B0604020202020204" pitchFamily="34" charset="0"/>
                        </a:rPr>
                        <a:t> publicitarias.</a:t>
                      </a:r>
                      <a:endParaRPr lang="es-MX" sz="2100" dirty="0">
                        <a:latin typeface="HelveticaNeueLT Std" panose="020B0604020202020204" pitchFamily="34" charset="0"/>
                        <a:cs typeface="Arial" panose="020B0604020202020204" pitchFamily="34" charset="0"/>
                      </a:endParaRPr>
                    </a:p>
                  </a:txBody>
                  <a:tcPr marL="162584" marR="162584" marT="60953" marB="60953"/>
                </a:tc>
                <a:extLst>
                  <a:ext uri="{0D108BD9-81ED-4DB2-BD59-A6C34878D82A}">
                    <a16:rowId xmlns:a16="http://schemas.microsoft.com/office/drawing/2014/main" val="10001"/>
                  </a:ext>
                </a:extLst>
              </a:tr>
              <a:tr h="772147">
                <a:tc>
                  <a:txBody>
                    <a:bodyPr/>
                    <a:lstStyle/>
                    <a:p>
                      <a:pPr algn="just"/>
                      <a:r>
                        <a:rPr lang="es-ES" sz="2100" b="1" dirty="0">
                          <a:latin typeface="HelveticaNeueLT Std" panose="020B0604020202020204" pitchFamily="34" charset="0"/>
                          <a:cs typeface="Arial" panose="020B0604020202020204" pitchFamily="34" charset="0"/>
                        </a:rPr>
                        <a:t>j)</a:t>
                      </a:r>
                      <a:r>
                        <a:rPr lang="es-MX" sz="2100" b="1" kern="1200" dirty="0">
                          <a:solidFill>
                            <a:schemeClr val="dk1"/>
                          </a:solidFill>
                          <a:effectLst/>
                          <a:latin typeface="HelveticaNeueLT Std" panose="020B0604020202020204" pitchFamily="34" charset="0"/>
                          <a:ea typeface="+mn-ea"/>
                          <a:cs typeface="Arial" panose="020B0604020202020204" pitchFamily="34" charset="0"/>
                        </a:rPr>
                        <a:t> Facilidades de pago por medio de la celebración de Convenios.</a:t>
                      </a:r>
                      <a:endParaRPr lang="es-MX" sz="2100" b="1" dirty="0">
                        <a:latin typeface="HelveticaNeueLT Std" panose="020B0604020202020204" pitchFamily="34" charset="0"/>
                        <a:cs typeface="Arial" panose="020B0604020202020204" pitchFamily="34" charset="0"/>
                      </a:endParaRPr>
                    </a:p>
                  </a:txBody>
                  <a:tcPr marL="162584" marR="162584" marT="60953" marB="60953"/>
                </a:tc>
                <a:tc>
                  <a:txBody>
                    <a:bodyPr/>
                    <a:lstStyle/>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dirty="0">
                          <a:latin typeface="HelveticaNeueLT Std" panose="020B0604020202020204" pitchFamily="34" charset="0"/>
                          <a:cs typeface="Arial" panose="020B0604020202020204" pitchFamily="34" charset="0"/>
                        </a:rPr>
                        <a:t>Copia de</a:t>
                      </a:r>
                      <a:r>
                        <a:rPr lang="es-MX" sz="2100" baseline="0" dirty="0">
                          <a:latin typeface="HelveticaNeueLT Std" panose="020B0604020202020204" pitchFamily="34" charset="0"/>
                          <a:cs typeface="Arial" panose="020B0604020202020204" pitchFamily="34" charset="0"/>
                        </a:rPr>
                        <a:t> Convenios.</a:t>
                      </a:r>
                      <a:endParaRPr lang="es-MX" sz="2100" dirty="0">
                        <a:latin typeface="HelveticaNeueLT Std" panose="020B0604020202020204" pitchFamily="34" charset="0"/>
                        <a:cs typeface="Arial" panose="020B0604020202020204" pitchFamily="34" charset="0"/>
                      </a:endParaRPr>
                    </a:p>
                    <a:p>
                      <a:pPr algn="just"/>
                      <a:endParaRPr lang="es-MX" sz="2100" dirty="0">
                        <a:latin typeface="HelveticaNeueLT Std" panose="020B0604020202020204" pitchFamily="34" charset="0"/>
                        <a:cs typeface="Arial" panose="020B0604020202020204" pitchFamily="34" charset="0"/>
                      </a:endParaRPr>
                    </a:p>
                  </a:txBody>
                  <a:tcPr marL="162584" marR="162584" marT="60953" marB="60953"/>
                </a:tc>
                <a:extLst>
                  <a:ext uri="{0D108BD9-81ED-4DB2-BD59-A6C34878D82A}">
                    <a16:rowId xmlns:a16="http://schemas.microsoft.com/office/drawing/2014/main" val="10002"/>
                  </a:ext>
                </a:extLst>
              </a:tr>
              <a:tr h="142238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100" b="1" dirty="0">
                          <a:latin typeface="HelveticaNeueLT Std" panose="020B0604020202020204" pitchFamily="34" charset="0"/>
                          <a:cs typeface="Arial" panose="020B0604020202020204" pitchFamily="34" charset="0"/>
                        </a:rPr>
                        <a:t>k) </a:t>
                      </a:r>
                      <a:r>
                        <a:rPr lang="es-MX" sz="2100" b="1" kern="1200" dirty="0">
                          <a:solidFill>
                            <a:schemeClr val="dk1"/>
                          </a:solidFill>
                          <a:effectLst/>
                          <a:latin typeface="HelveticaNeueLT Std" panose="020B0604020202020204" pitchFamily="34" charset="0"/>
                          <a:ea typeface="+mn-ea"/>
                          <a:cs typeface="Arial" panose="020B0604020202020204" pitchFamily="34" charset="0"/>
                        </a:rPr>
                        <a:t>Adquisición de nuevo Sistema de facturación y cobranza.</a:t>
                      </a:r>
                      <a:endParaRPr lang="es-MX" sz="2100" b="1" dirty="0">
                        <a:latin typeface="HelveticaNeueLT Std" panose="020B0604020202020204" pitchFamily="34" charset="0"/>
                        <a:cs typeface="Arial" panose="020B0604020202020204" pitchFamily="34" charset="0"/>
                      </a:endParaRPr>
                    </a:p>
                  </a:txBody>
                  <a:tcPr marL="162584" marR="162584" marT="60953" marB="60953"/>
                </a:tc>
                <a:tc>
                  <a:txBody>
                    <a:bodyPr/>
                    <a:lstStyle/>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100" dirty="0">
                          <a:latin typeface="HelveticaNeueLT Std" panose="020B0604020202020204" pitchFamily="34" charset="0"/>
                          <a:cs typeface="Arial" panose="020B0604020202020204" pitchFamily="34" charset="0"/>
                        </a:rPr>
                        <a:t>Nota</a:t>
                      </a:r>
                      <a:r>
                        <a:rPr lang="es-MX" sz="2100" baseline="0" dirty="0">
                          <a:latin typeface="HelveticaNeueLT Std" panose="020B0604020202020204" pitchFamily="34" charset="0"/>
                          <a:cs typeface="Arial" panose="020B0604020202020204" pitchFamily="34" charset="0"/>
                        </a:rPr>
                        <a:t> descriptiva sobre la implementación de este nuevo Sistema, y de ser posible cuantificación del impacto en la recaudación.</a:t>
                      </a:r>
                      <a:endParaRPr lang="es-MX" sz="2100" dirty="0">
                        <a:latin typeface="HelveticaNeueLT Std"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2100" dirty="0">
                        <a:latin typeface="HelveticaNeueLT Std" panose="020B0604020202020204" pitchFamily="34" charset="0"/>
                        <a:cs typeface="Arial" panose="020B0604020202020204" pitchFamily="34" charset="0"/>
                      </a:endParaRPr>
                    </a:p>
                  </a:txBody>
                  <a:tcPr marL="162584" marR="162584" marT="60953" marB="6095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0873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533EA54-B3FD-46C5-9293-9CABE59D92A1}"/>
              </a:ext>
            </a:extLst>
          </p:cNvPr>
          <p:cNvSpPr>
            <a:spLocks noGrp="1"/>
          </p:cNvSpPr>
          <p:nvPr>
            <p:ph type="sldNum" sz="quarter" idx="10"/>
          </p:nvPr>
        </p:nvSpPr>
        <p:spPr>
          <a:xfrm>
            <a:off x="745212" y="8258164"/>
            <a:ext cx="2743200" cy="486833"/>
          </a:xfr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6C1F6-6424-45E8-9AE8-9A90A0FF3DAE}" type="slidenum">
              <a:rPr lang="es-MX" altLang="es-MX">
                <a:solidFill>
                  <a:schemeClr val="bg1"/>
                </a:solidFill>
              </a:rPr>
              <a:pPr/>
              <a:t>51</a:t>
            </a:fld>
            <a:endParaRPr lang="es-MX" altLang="es-MX">
              <a:solidFill>
                <a:schemeClr val="bg1"/>
              </a:solidFill>
            </a:endParaRPr>
          </a:p>
        </p:txBody>
      </p:sp>
      <p:sp>
        <p:nvSpPr>
          <p:cNvPr id="12291" name="Título 1">
            <a:extLst>
              <a:ext uri="{FF2B5EF4-FFF2-40B4-BE49-F238E27FC236}">
                <a16:creationId xmlns:a16="http://schemas.microsoft.com/office/drawing/2014/main" id="{90250054-8B22-4CD1-8CE7-3061F4878A26}"/>
              </a:ext>
            </a:extLst>
          </p:cNvPr>
          <p:cNvSpPr>
            <a:spLocks noGrp="1"/>
          </p:cNvSpPr>
          <p:nvPr>
            <p:ph type="title"/>
          </p:nvPr>
        </p:nvSpPr>
        <p:spPr>
          <a:xfrm>
            <a:off x="1613998" y="998280"/>
            <a:ext cx="8791576" cy="806450"/>
          </a:xfrm>
        </p:spPr>
        <p:txBody>
          <a:bodyPr>
            <a:noAutofit/>
          </a:bodyPr>
          <a:lstStyle/>
          <a:p>
            <a:pPr algn="ctr"/>
            <a:r>
              <a:rPr lang="es-MX" altLang="es-MX" sz="3200" b="1" u="sng" dirty="0">
                <a:latin typeface="Arial" panose="020B0604020202020204" pitchFamily="34" charset="0"/>
                <a:ea typeface="+mn-ea"/>
                <a:cs typeface="Arial" panose="020B0604020202020204" pitchFamily="34" charset="0"/>
              </a:rPr>
              <a:t>Soporte Documental</a:t>
            </a:r>
          </a:p>
        </p:txBody>
      </p:sp>
      <p:sp>
        <p:nvSpPr>
          <p:cNvPr id="15" name="CuadroTexto 14">
            <a:extLst>
              <a:ext uri="{FF2B5EF4-FFF2-40B4-BE49-F238E27FC236}">
                <a16:creationId xmlns:a16="http://schemas.microsoft.com/office/drawing/2014/main" id="{4236A75F-94AF-493A-81AF-6595941832BB}"/>
              </a:ext>
            </a:extLst>
          </p:cNvPr>
          <p:cNvSpPr txBox="1"/>
          <p:nvPr/>
        </p:nvSpPr>
        <p:spPr>
          <a:xfrm>
            <a:off x="931165" y="1796675"/>
            <a:ext cx="10353117" cy="461665"/>
          </a:xfrm>
          <a:prstGeom prst="rect">
            <a:avLst/>
          </a:prstGeom>
          <a:noFill/>
          <a:ln>
            <a:solidFill>
              <a:srgbClr val="006600"/>
            </a:solidFill>
            <a:prstDash val="dash"/>
          </a:ln>
        </p:spPr>
        <p:txBody>
          <a:bodyPr wrap="square">
            <a:spAutoFit/>
          </a:bodyPr>
          <a:lstStyle/>
          <a:p>
            <a:pPr marL="285750" indent="-285750" algn="just">
              <a:buFont typeface="Wingdings" panose="05000000000000000000" pitchFamily="2" charset="2"/>
              <a:buChar char="q"/>
              <a:defRPr/>
            </a:pPr>
            <a:r>
              <a:rPr lang="es-ES" sz="2400" b="1" dirty="0">
                <a:solidFill>
                  <a:schemeClr val="accent6">
                    <a:lumMod val="10000"/>
                  </a:schemeClr>
                </a:solidFill>
                <a:latin typeface="Arial "/>
              </a:rPr>
              <a:t>Información Requerida </a:t>
            </a:r>
            <a:r>
              <a:rPr lang="es-ES" sz="2400" b="1" u="sng" dirty="0">
                <a:solidFill>
                  <a:schemeClr val="accent6">
                    <a:lumMod val="10000"/>
                  </a:schemeClr>
                </a:solidFill>
                <a:latin typeface="Arial "/>
              </a:rPr>
              <a:t>Obligatoriamente</a:t>
            </a:r>
            <a:r>
              <a:rPr lang="es-ES" sz="2400" b="1" dirty="0">
                <a:solidFill>
                  <a:schemeClr val="accent6">
                    <a:lumMod val="10000"/>
                  </a:schemeClr>
                </a:solidFill>
                <a:latin typeface="Arial "/>
              </a:rPr>
              <a:t>:</a:t>
            </a:r>
            <a:endParaRPr lang="es-MX" sz="2400" b="1" dirty="0">
              <a:solidFill>
                <a:schemeClr val="accent6">
                  <a:lumMod val="10000"/>
                </a:schemeClr>
              </a:solidFill>
              <a:latin typeface="Arial "/>
            </a:endParaRPr>
          </a:p>
        </p:txBody>
      </p:sp>
      <p:sp>
        <p:nvSpPr>
          <p:cNvPr id="16" name="Flecha curvada hacia la derecha 15">
            <a:extLst>
              <a:ext uri="{FF2B5EF4-FFF2-40B4-BE49-F238E27FC236}">
                <a16:creationId xmlns:a16="http://schemas.microsoft.com/office/drawing/2014/main" id="{B1DD7A3A-00C6-4C1E-9745-B082E598222C}"/>
              </a:ext>
            </a:extLst>
          </p:cNvPr>
          <p:cNvSpPr/>
          <p:nvPr/>
        </p:nvSpPr>
        <p:spPr>
          <a:xfrm>
            <a:off x="180277" y="1945456"/>
            <a:ext cx="750888" cy="1873250"/>
          </a:xfrm>
          <a:prstGeom prst="curvedRightArrow">
            <a:avLst>
              <a:gd name="adj1" fmla="val 338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schemeClr val="tx1"/>
              </a:solidFill>
            </a:endParaRPr>
          </a:p>
        </p:txBody>
      </p:sp>
      <p:sp>
        <p:nvSpPr>
          <p:cNvPr id="17" name="CuadroTexto 16">
            <a:extLst>
              <a:ext uri="{FF2B5EF4-FFF2-40B4-BE49-F238E27FC236}">
                <a16:creationId xmlns:a16="http://schemas.microsoft.com/office/drawing/2014/main" id="{AB408F5B-3A8D-44A5-A2B8-706877A7FDB0}"/>
              </a:ext>
            </a:extLst>
          </p:cNvPr>
          <p:cNvSpPr txBox="1"/>
          <p:nvPr/>
        </p:nvSpPr>
        <p:spPr>
          <a:xfrm>
            <a:off x="1019120" y="2622588"/>
            <a:ext cx="10688595" cy="5847755"/>
          </a:xfrm>
          <a:prstGeom prst="rect">
            <a:avLst/>
          </a:prstGeom>
          <a:noFill/>
        </p:spPr>
        <p:txBody>
          <a:bodyPr wrap="square">
            <a:spAutoFit/>
          </a:bodyPr>
          <a:lstStyle/>
          <a:p>
            <a:pPr marL="285750" indent="-285750" algn="just">
              <a:buFont typeface="Courier New" panose="02070309020205020404" pitchFamily="49" charset="0"/>
              <a:buChar char="o"/>
              <a:defRPr/>
            </a:pPr>
            <a:r>
              <a:rPr lang="es-ES" sz="2200" b="1" dirty="0">
                <a:latin typeface="Arial "/>
              </a:rPr>
              <a:t>Información que fundamente las acciones realizadas para el incremento en la recaudación del impuesto predial y los derechos de agua.</a:t>
            </a:r>
          </a:p>
          <a:p>
            <a:pPr marL="285750" indent="-285750" algn="just">
              <a:buFont typeface="Courier New" panose="02070309020205020404" pitchFamily="49" charset="0"/>
              <a:buChar char="o"/>
              <a:defRPr/>
            </a:pPr>
            <a:endParaRPr lang="es-ES" sz="2200" b="1" dirty="0">
              <a:latin typeface="Arial "/>
            </a:endParaRPr>
          </a:p>
          <a:p>
            <a:pPr marL="285750" indent="-285750" algn="just">
              <a:buFont typeface="Courier New" panose="02070309020205020404" pitchFamily="49" charset="0"/>
              <a:buChar char="o"/>
              <a:defRPr/>
            </a:pPr>
            <a:r>
              <a:rPr lang="es-ES" sz="2200" b="1" dirty="0">
                <a:latin typeface="Arial "/>
              </a:rPr>
              <a:t>Normatividad local en materia de ingresos: leyes de ingresos municipales, acuerdos, convenios, etc. (si hubo modificaciones un comparativo de 2024 Vs 2023).</a:t>
            </a:r>
          </a:p>
          <a:p>
            <a:pPr marL="285750" indent="-285750" algn="just">
              <a:buFont typeface="Courier New" panose="02070309020205020404" pitchFamily="49" charset="0"/>
              <a:buChar char="o"/>
              <a:defRPr/>
            </a:pPr>
            <a:endParaRPr lang="es-ES" sz="2200" b="1" dirty="0">
              <a:latin typeface="Arial "/>
            </a:endParaRPr>
          </a:p>
          <a:p>
            <a:pPr marL="285750" indent="-285750" algn="just">
              <a:buFont typeface="Courier New" panose="02070309020205020404" pitchFamily="49" charset="0"/>
              <a:buChar char="o"/>
              <a:defRPr/>
            </a:pPr>
            <a:r>
              <a:rPr lang="es-ES" sz="2200" b="1" dirty="0">
                <a:latin typeface="Arial "/>
              </a:rPr>
              <a:t>Listados de contribuyentes que pagaron el Impuesto Predial y/o los Derechos por el Suministro de Agua.</a:t>
            </a:r>
          </a:p>
          <a:p>
            <a:pPr marL="285750" indent="-285750" algn="just">
              <a:buFont typeface="Courier New" panose="02070309020205020404" pitchFamily="49" charset="0"/>
              <a:buChar char="o"/>
              <a:defRPr/>
            </a:pPr>
            <a:endParaRPr lang="es-ES" sz="2200" b="1" dirty="0">
              <a:latin typeface="Arial "/>
            </a:endParaRPr>
          </a:p>
          <a:p>
            <a:pPr marL="285750" indent="-285750" algn="just">
              <a:buFont typeface="Courier New" panose="02070309020205020404" pitchFamily="49" charset="0"/>
              <a:buChar char="o"/>
              <a:defRPr/>
            </a:pPr>
            <a:r>
              <a:rPr lang="es-ES" sz="2200" b="1" dirty="0" err="1">
                <a:latin typeface="Arial "/>
              </a:rPr>
              <a:t>CFDI’s</a:t>
            </a:r>
            <a:r>
              <a:rPr lang="es-ES" sz="2200" b="1" dirty="0">
                <a:latin typeface="Arial "/>
              </a:rPr>
              <a:t> con su respectiva validación emitida por el portal del SAT.</a:t>
            </a:r>
          </a:p>
          <a:p>
            <a:pPr marL="285750" indent="-285750" algn="just">
              <a:buFont typeface="Courier New" panose="02070309020205020404" pitchFamily="49" charset="0"/>
              <a:buChar char="o"/>
              <a:defRPr/>
            </a:pPr>
            <a:endParaRPr lang="es-ES" sz="2200" b="1" dirty="0">
              <a:latin typeface="Arial "/>
            </a:endParaRPr>
          </a:p>
          <a:p>
            <a:pPr marL="285750" indent="-285750" algn="just">
              <a:buFont typeface="Courier New" panose="02070309020205020404" pitchFamily="49" charset="0"/>
              <a:buChar char="o"/>
              <a:defRPr/>
            </a:pPr>
            <a:r>
              <a:rPr lang="es-ES" sz="2200" b="1" dirty="0">
                <a:latin typeface="Arial "/>
              </a:rPr>
              <a:t>Universo de contribuyentes por tipo de cuenta y/o Toma.</a:t>
            </a:r>
          </a:p>
          <a:p>
            <a:pPr marL="285750" indent="-285750" algn="just">
              <a:buFont typeface="Courier New" panose="02070309020205020404" pitchFamily="49" charset="0"/>
              <a:buChar char="o"/>
              <a:defRPr/>
            </a:pPr>
            <a:endParaRPr lang="es-ES" sz="2200" b="1" dirty="0">
              <a:latin typeface="Arial "/>
            </a:endParaRPr>
          </a:p>
          <a:p>
            <a:pPr marL="285750" indent="-285750" algn="just">
              <a:buFont typeface="Courier New" panose="02070309020205020404" pitchFamily="49" charset="0"/>
              <a:buChar char="o"/>
              <a:defRPr/>
            </a:pPr>
            <a:r>
              <a:rPr lang="es-ES" sz="2200" b="1" u="sng" dirty="0">
                <a:effectLst>
                  <a:outerShdw blurRad="38100" dist="38100" dir="2700000" algn="tl">
                    <a:srgbClr val="000000">
                      <a:alpha val="43137"/>
                    </a:srgbClr>
                  </a:outerShdw>
                </a:effectLst>
                <a:latin typeface="Arial "/>
              </a:rPr>
              <a:t>Balanzas de comprobación o analítico de ingresos</a:t>
            </a:r>
            <a:r>
              <a:rPr lang="es-MX" sz="2200" b="1" u="sng" dirty="0">
                <a:effectLst>
                  <a:outerShdw blurRad="38100" dist="38100" dir="2700000" algn="tl">
                    <a:srgbClr val="000000">
                      <a:alpha val="43137"/>
                    </a:srgbClr>
                  </a:outerShdw>
                </a:effectLst>
                <a:latin typeface="Arial "/>
              </a:rPr>
              <a:t> municipales y Cuenta Pública del ejercicio fiscal 2023, </a:t>
            </a:r>
            <a:r>
              <a:rPr lang="es-ES" sz="2200" b="1" u="sng" dirty="0">
                <a:effectLst>
                  <a:outerShdw blurRad="38100" dist="38100" dir="2700000" algn="tl">
                    <a:srgbClr val="000000">
                      <a:alpha val="43137"/>
                    </a:srgbClr>
                  </a:outerShdw>
                </a:effectLst>
                <a:latin typeface="Arial "/>
              </a:rPr>
              <a:t>en Excel señalando los montos para llegar a la información que se reporta.</a:t>
            </a:r>
            <a:endParaRPr lang="es-MX" sz="2200" b="1" u="sng" dirty="0">
              <a:effectLst>
                <a:outerShdw blurRad="38100" dist="38100" dir="2700000" algn="tl">
                  <a:srgbClr val="000000">
                    <a:alpha val="43137"/>
                  </a:srgbClr>
                </a:outerShdw>
              </a:effectLst>
              <a:latin typeface="Arial "/>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7AA0D4-175B-A8E0-6D06-9FEB7E22027C}"/>
              </a:ext>
            </a:extLst>
          </p:cNvPr>
          <p:cNvSpPr txBox="1"/>
          <p:nvPr/>
        </p:nvSpPr>
        <p:spPr>
          <a:xfrm>
            <a:off x="179277" y="1146617"/>
            <a:ext cx="11836455" cy="7171194"/>
          </a:xfrm>
          <a:prstGeom prst="rect">
            <a:avLst/>
          </a:prstGeom>
          <a:noFill/>
        </p:spPr>
        <p:txBody>
          <a:bodyPr wrap="square">
            <a:spAutoFit/>
          </a:bodyPr>
          <a:lstStyle/>
          <a:p>
            <a:pPr algn="ctr"/>
            <a:r>
              <a:rPr lang="es-E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GRACIAS</a:t>
            </a:r>
            <a:endPar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endPar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C.P. ROMÁN MUÑOZ CALVA</a:t>
            </a:r>
          </a:p>
          <a:p>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DIRECTOR DE CONTABILIDAD GUBERNAMENTAL </a:t>
            </a:r>
          </a:p>
          <a:p>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 COORDINACIÓN HACENDARIA</a:t>
            </a:r>
          </a:p>
          <a:p>
            <a:pPr algn="l"/>
            <a:endPar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C.P. GILBERTO RODRÍGUEZ LUEVANO</a:t>
            </a: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JEFE DE COORDINACIÓN HACENDARIA</a:t>
            </a:r>
          </a:p>
          <a:p>
            <a:pPr marL="263525" algn="l"/>
            <a:endPar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LEC. ALFREDO AGUILAR TORRES</a:t>
            </a: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JEFE DE POLITICA FISCAL </a:t>
            </a:r>
          </a:p>
          <a:p>
            <a:pPr marL="263525" algn="l"/>
            <a:endPar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LIC. EDGAR GIOVANI RAMÍREZ HUERTA</a:t>
            </a: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JEFE DE OFICINA DE COORDINACIÓN HACENDARIA </a:t>
            </a: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C.P. JHOSEP ALBA CHAVEZ </a:t>
            </a: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ANALISTA DE COORDINACION HACENDARIA </a:t>
            </a:r>
          </a:p>
          <a:p>
            <a:pPr marL="263525" algn="l"/>
            <a:endPar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LIC. DIANA LAURA CORONA HERNANDEZ </a:t>
            </a:r>
          </a:p>
          <a:p>
            <a:pPr marL="263525" algn="l"/>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ANALISTA DE COORDINACION HACENDARIA </a:t>
            </a:r>
          </a:p>
          <a:p>
            <a:pPr algn="l"/>
            <a:endPar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algn="l"/>
            <a:endPar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algn="ct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coordinacion.hacendaria@finanzastlax.gob.mx</a:t>
            </a:r>
            <a:endPar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 </a:t>
            </a: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(246) 46-5-29-60</a:t>
            </a: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ext. 1312 y 1315</a:t>
            </a:r>
            <a:endParaRPr lang="es-MX"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37061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35C7B-4B7D-1F0E-E8A1-E2C367FC286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8B932720-212E-00BD-37F5-A75EE550E82B}"/>
              </a:ext>
            </a:extLst>
          </p:cNvPr>
          <p:cNvSpPr txBox="1"/>
          <p:nvPr/>
        </p:nvSpPr>
        <p:spPr>
          <a:xfrm>
            <a:off x="462171" y="1742512"/>
            <a:ext cx="11206369" cy="1569660"/>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Tomando en consideración los datos referidos en la Tabla 1, se puede inferir que 3 los pilares fundamentales bajo los cuales se puede implementar acciones o estrategias de política fiscal y de administración tributaria para eficientar la recaudación del impuesto predial son:</a:t>
            </a:r>
            <a:endParaRPr lang="es-MX" sz="24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2E40F4F6-51F8-9D29-A419-A8659AF4D0CF}"/>
              </a:ext>
            </a:extLst>
          </p:cNvPr>
          <p:cNvPicPr>
            <a:picLocks noChangeAspect="1"/>
          </p:cNvPicPr>
          <p:nvPr/>
        </p:nvPicPr>
        <p:blipFill>
          <a:blip r:embed="rId2">
            <a:clrChange>
              <a:clrFrom>
                <a:srgbClr val="FFFFFF"/>
              </a:clrFrom>
              <a:clrTo>
                <a:srgbClr val="FFFFFF">
                  <a:alpha val="0"/>
                </a:srgbClr>
              </a:clrTo>
            </a:clrChange>
          </a:blip>
          <a:srcRect t="11601"/>
          <a:stretch/>
        </p:blipFill>
        <p:spPr>
          <a:xfrm>
            <a:off x="563562" y="4222936"/>
            <a:ext cx="6831151" cy="4431631"/>
          </a:xfrm>
          <a:prstGeom prst="rect">
            <a:avLst/>
          </a:prstGeom>
        </p:spPr>
      </p:pic>
      <p:pic>
        <p:nvPicPr>
          <p:cNvPr id="7" name="Imagen 6">
            <a:extLst>
              <a:ext uri="{FF2B5EF4-FFF2-40B4-BE49-F238E27FC236}">
                <a16:creationId xmlns:a16="http://schemas.microsoft.com/office/drawing/2014/main" id="{DDB6D31B-EBE9-1F18-0338-6A357B41539D}"/>
              </a:ext>
            </a:extLst>
          </p:cNvPr>
          <p:cNvPicPr>
            <a:picLocks noChangeAspect="1"/>
          </p:cNvPicPr>
          <p:nvPr/>
        </p:nvPicPr>
        <p:blipFill>
          <a:blip r:embed="rId3">
            <a:clrChange>
              <a:clrFrom>
                <a:srgbClr val="D6E8E0"/>
              </a:clrFrom>
              <a:clrTo>
                <a:srgbClr val="D6E8E0">
                  <a:alpha val="0"/>
                </a:srgbClr>
              </a:clrTo>
            </a:clrChange>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166100" y="3188874"/>
            <a:ext cx="3263900" cy="4869224"/>
          </a:xfrm>
          <a:prstGeom prst="rect">
            <a:avLst/>
          </a:prstGeom>
        </p:spPr>
      </p:pic>
      <p:sp>
        <p:nvSpPr>
          <p:cNvPr id="10" name="CuadroTexto 9">
            <a:extLst>
              <a:ext uri="{FF2B5EF4-FFF2-40B4-BE49-F238E27FC236}">
                <a16:creationId xmlns:a16="http://schemas.microsoft.com/office/drawing/2014/main" id="{1EEE4A85-7A06-9E43-EDC1-A37525096FB1}"/>
              </a:ext>
            </a:extLst>
          </p:cNvPr>
          <p:cNvSpPr txBox="1"/>
          <p:nvPr/>
        </p:nvSpPr>
        <p:spPr>
          <a:xfrm>
            <a:off x="563563" y="1002508"/>
            <a:ext cx="11216948" cy="707886"/>
          </a:xfrm>
          <a:prstGeom prst="rect">
            <a:avLst/>
          </a:prstGeom>
          <a:noFill/>
        </p:spPr>
        <p:txBody>
          <a:bodyPr wrap="square" rtlCol="0">
            <a:spAutoFit/>
          </a:bodyPr>
          <a:lstStyle/>
          <a:p>
            <a:pPr algn="ctr"/>
            <a:r>
              <a:rPr lang="es-MX" sz="2000" b="1" dirty="0">
                <a:latin typeface="Arial" panose="020B0604020202020204" pitchFamily="34" charset="0"/>
                <a:cs typeface="Arial" panose="020B0604020202020204" pitchFamily="34" charset="0"/>
              </a:rPr>
              <a:t>PRINCIPALES ACCIONES PARA EL INCREMENTO DE LA RECAUDACIÓN DEL IMPUESTO PREDIAL EN MEXICO </a:t>
            </a:r>
          </a:p>
        </p:txBody>
      </p:sp>
      <p:sp>
        <p:nvSpPr>
          <p:cNvPr id="2" name="CuadroTexto 1">
            <a:extLst>
              <a:ext uri="{FF2B5EF4-FFF2-40B4-BE49-F238E27FC236}">
                <a16:creationId xmlns:a16="http://schemas.microsoft.com/office/drawing/2014/main" id="{18D515DC-DFD2-FE82-DFE4-C5EF691724DA}"/>
              </a:ext>
            </a:extLst>
          </p:cNvPr>
          <p:cNvSpPr txBox="1"/>
          <p:nvPr/>
        </p:nvSpPr>
        <p:spPr>
          <a:xfrm>
            <a:off x="685800" y="3429000"/>
            <a:ext cx="6708913" cy="677108"/>
          </a:xfrm>
          <a:prstGeom prst="rect">
            <a:avLst/>
          </a:prstGeom>
          <a:noFill/>
        </p:spPr>
        <p:txBody>
          <a:bodyPr wrap="square" rtlCol="0">
            <a:spAutoFit/>
          </a:bodyPr>
          <a:lstStyle/>
          <a:p>
            <a:pPr algn="ctr"/>
            <a:r>
              <a:rPr lang="es-ES" sz="1900" b="1" dirty="0"/>
              <a:t>Figura 1. Estrategias de política fiscal y de administración tributaria de impuesto predial</a:t>
            </a:r>
            <a:endParaRPr lang="es-MX" sz="1900" b="1" dirty="0"/>
          </a:p>
        </p:txBody>
      </p:sp>
    </p:spTree>
    <p:extLst>
      <p:ext uri="{BB962C8B-B14F-4D97-AF65-F5344CB8AC3E}">
        <p14:creationId xmlns:p14="http://schemas.microsoft.com/office/powerpoint/2010/main" val="367844792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84A71E7-5C37-859D-0691-DA106810E618}"/>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341890" y="1088280"/>
            <a:ext cx="11560810" cy="7730254"/>
          </a:xfrm>
          <a:prstGeom prst="rect">
            <a:avLst/>
          </a:prstGeom>
        </p:spPr>
      </p:pic>
    </p:spTree>
    <p:extLst>
      <p:ext uri="{BB962C8B-B14F-4D97-AF65-F5344CB8AC3E}">
        <p14:creationId xmlns:p14="http://schemas.microsoft.com/office/powerpoint/2010/main" val="23024068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C7759F3-7A13-496C-BD06-85DBF3DB5F9A}"/>
              </a:ext>
            </a:extLst>
          </p:cNvPr>
          <p:cNvSpPr txBox="1"/>
          <p:nvPr/>
        </p:nvSpPr>
        <p:spPr>
          <a:xfrm>
            <a:off x="377586" y="1258038"/>
            <a:ext cx="11261575" cy="3785652"/>
          </a:xfrm>
          <a:prstGeom prst="rect">
            <a:avLst/>
          </a:prstGeom>
          <a:noFill/>
        </p:spPr>
        <p:txBody>
          <a:bodyPr wrap="square">
            <a:spAutoFit/>
          </a:bodyPr>
          <a:lstStyle/>
          <a:p>
            <a:pPr marL="342900" indent="-342900" algn="just">
              <a:buFont typeface="Wingdings" panose="05000000000000000000" pitchFamily="2" charset="2"/>
              <a:buChar char="Ø"/>
            </a:pPr>
            <a:r>
              <a:rPr lang="es-ES" sz="2400" b="1" dirty="0">
                <a:latin typeface="Arial" panose="020B0604020202020204" pitchFamily="34" charset="0"/>
                <a:cs typeface="Arial" panose="020B0604020202020204" pitchFamily="34" charset="0"/>
              </a:rPr>
              <a:t>Actualización de los valores catastrales</a:t>
            </a:r>
            <a:r>
              <a:rPr lang="es-ES" sz="2400" dirty="0">
                <a:latin typeface="Arial" panose="020B0604020202020204" pitchFamily="34" charset="0"/>
                <a:cs typeface="Arial" panose="020B0604020202020204" pitchFamily="34" charset="0"/>
              </a:rPr>
              <a:t> mediante la implementación de observatorios de valor de suelo (utilización de software y personal técnico de catastro) que, de manera permanente y sistematizada, integren información del mercado inmobiliario de diversas fuentes.</a:t>
            </a:r>
          </a:p>
          <a:p>
            <a:pPr marL="342900" indent="-342900" algn="just">
              <a:buFont typeface="Wingdings" panose="05000000000000000000" pitchFamily="2" charset="2"/>
              <a:buChar char="Ø"/>
            </a:pPr>
            <a:endParaRPr lang="es-ES"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 Es importante considerar que, para la </a:t>
            </a:r>
            <a:r>
              <a:rPr lang="es-ES" sz="2400" b="1" dirty="0">
                <a:latin typeface="Arial" panose="020B0604020202020204" pitchFamily="34" charset="0"/>
                <a:cs typeface="Arial" panose="020B0604020202020204" pitchFamily="34" charset="0"/>
              </a:rPr>
              <a:t>elaboración e integración de las tablas de valores catastrales</a:t>
            </a:r>
            <a:r>
              <a:rPr lang="es-ES" sz="2400" dirty="0">
                <a:latin typeface="Arial" panose="020B0604020202020204" pitchFamily="34" charset="0"/>
                <a:cs typeface="Arial" panose="020B0604020202020204" pitchFamily="34" charset="0"/>
              </a:rPr>
              <a:t>, es indispensable incluir toda la información descriptiva de los elementos técnicos que inciden en la determinación de los valores de terreno y construcción </a:t>
            </a:r>
            <a:r>
              <a:rPr lang="es-ES" sz="2400" b="1" dirty="0">
                <a:latin typeface="Arial" panose="020B0604020202020204" pitchFamily="34" charset="0"/>
                <a:cs typeface="Arial" panose="020B0604020202020204" pitchFamily="34" charset="0"/>
              </a:rPr>
              <a:t>para dar certeza a los contribuyentes y evitar así la impugnación de dicho instrumento normativo</a:t>
            </a:r>
            <a:endParaRPr lang="es-MX" sz="2400" b="1"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FFB2D1CD-D9A1-43DE-B2C4-9944793503E6}"/>
              </a:ext>
            </a:extLst>
          </p:cNvPr>
          <p:cNvSpPr txBox="1"/>
          <p:nvPr/>
        </p:nvSpPr>
        <p:spPr>
          <a:xfrm>
            <a:off x="377586" y="5944959"/>
            <a:ext cx="11261574" cy="1938992"/>
          </a:xfrm>
          <a:prstGeom prst="rect">
            <a:avLst/>
          </a:prstGeom>
          <a:noFill/>
        </p:spPr>
        <p:txBody>
          <a:bodyPr wrap="square">
            <a:spAutoFit/>
          </a:bodyPr>
          <a:lstStyle/>
          <a:p>
            <a:pPr marL="342900" indent="-342900" algn="just">
              <a:buFont typeface="Wingdings" panose="05000000000000000000" pitchFamily="2" charset="2"/>
              <a:buChar char="Ø"/>
            </a:pPr>
            <a:r>
              <a:rPr lang="es-ES" sz="2400" b="1" dirty="0">
                <a:latin typeface="Arial" panose="020B0604020202020204" pitchFamily="34" charset="0"/>
                <a:cs typeface="Arial" panose="020B0604020202020204" pitchFamily="34" charset="0"/>
              </a:rPr>
              <a:t>Implementación de tarifas progresivas</a:t>
            </a:r>
            <a:r>
              <a:rPr lang="es-ES" sz="2400" dirty="0">
                <a:latin typeface="Arial" panose="020B0604020202020204" pitchFamily="34" charset="0"/>
                <a:cs typeface="Arial" panose="020B0604020202020204" pitchFamily="34" charset="0"/>
              </a:rPr>
              <a:t> para la determinación del impuesto predial, las cuales recogen el espíritu de progresividad establecido en el artículo 31, fracción IV, de la CPEUM; mecanismo mediante el cual se logra que tributen en mayor proporción aquellos contribuyentes que tengan una mayor riqueza reflejada en el valor de los inmuebles. </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0862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99F4E6DA-4235-4F00-A6F6-8550C52C6463}"/>
              </a:ext>
            </a:extLst>
          </p:cNvPr>
          <p:cNvSpPr txBox="1"/>
          <p:nvPr/>
        </p:nvSpPr>
        <p:spPr>
          <a:xfrm>
            <a:off x="465213" y="901725"/>
            <a:ext cx="11261574" cy="7848302"/>
          </a:xfrm>
          <a:prstGeom prst="rect">
            <a:avLst/>
          </a:prstGeom>
          <a:noFill/>
        </p:spPr>
        <p:txBody>
          <a:bodyPr wrap="square">
            <a:spAutoFit/>
          </a:bodyPr>
          <a:lstStyle/>
          <a:p>
            <a:pPr algn="ctr"/>
            <a:r>
              <a:rPr lang="es-ES" sz="2400" b="1" dirty="0">
                <a:latin typeface="Arial" panose="020B0604020202020204" pitchFamily="34" charset="0"/>
                <a:cs typeface="Arial" panose="020B0604020202020204" pitchFamily="34" charset="0"/>
              </a:rPr>
              <a:t>Implementar acciones para la recuperación de los créditos fiscales vencidos. </a:t>
            </a:r>
          </a:p>
          <a:p>
            <a:pPr algn="just"/>
            <a:endParaRPr lang="es-ES"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De acuerdo con información del INEGI (2023), un 38% de los contribuyentes del Impuesto Predial presentan incumplimiento en el pago de su contribución. (Es importante que los encargados de las haciendas municipales determinen cuántos ingresos se obtendrían si se lograra recuperar una gran proporción de la cartera vencida); </a:t>
            </a:r>
          </a:p>
          <a:p>
            <a:pPr marL="342900" indent="-342900" algn="just">
              <a:buFont typeface="Wingdings" panose="05000000000000000000" pitchFamily="2" charset="2"/>
              <a:buChar char="Ø"/>
            </a:pPr>
            <a:endParaRPr lang="es-ES"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Existen diversos mecanismos y estrategias para concientizar a los contribuyentes de la importancia de su pago, tales como: difusión del costo que representa para el municipio la prestación de determinados servicios públicos, las obras y servicios que pueden desarrollarse con los recursos recuperados, la notificación del adeudo y las potenciales consecuencias en caso de no cubrirlo y, </a:t>
            </a:r>
          </a:p>
          <a:p>
            <a:pPr algn="just"/>
            <a:endParaRPr lang="es-ES"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En última instancia, la implementación del procedimiento administrativo de ejecución que consideran las leyes fiscales aplicables, lo cual es una obligación de los encargados de las haciendas públicas municipales y cuya inacción o incumplimiento puede traer responsabilidades administrativas y un potencial daño al erario.</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075758"/>
      </p:ext>
    </p:extLst>
  </p:cSld>
  <p:clrMapOvr>
    <a:masterClrMapping/>
  </p:clrMapOvr>
  <p:transition spd="slow">
    <p:push dir="u"/>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5434</TotalTime>
  <Words>3014</Words>
  <Application>Microsoft Office PowerPoint</Application>
  <PresentationFormat>Personalizado</PresentationFormat>
  <Paragraphs>238</Paragraphs>
  <Slides>52</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52</vt:i4>
      </vt:variant>
    </vt:vector>
  </HeadingPairs>
  <TitlesOfParts>
    <vt:vector size="62" baseType="lpstr">
      <vt:lpstr>Arial</vt:lpstr>
      <vt:lpstr>Arial </vt:lpstr>
      <vt:lpstr>Calibri</vt:lpstr>
      <vt:lpstr>Courier New</vt:lpstr>
      <vt:lpstr>HelveticaNeueLT Std</vt:lpstr>
      <vt:lpstr>Montserrat</vt:lpstr>
      <vt:lpstr>Roboto Slab</vt:lpstr>
      <vt:lpstr>Wingdings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Soporte Documental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Gilberto</cp:lastModifiedBy>
  <cp:revision>145</cp:revision>
  <cp:lastPrinted>2025-03-11T16:06:56Z</cp:lastPrinted>
  <dcterms:created xsi:type="dcterms:W3CDTF">2022-11-18T17:17:07Z</dcterms:created>
  <dcterms:modified xsi:type="dcterms:W3CDTF">2025-03-13T23:35:07Z</dcterms:modified>
</cp:coreProperties>
</file>