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371" r:id="rId2"/>
    <p:sldId id="372" r:id="rId3"/>
    <p:sldId id="379" r:id="rId4"/>
    <p:sldId id="378" r:id="rId5"/>
    <p:sldId id="373" r:id="rId6"/>
    <p:sldId id="374" r:id="rId7"/>
    <p:sldId id="456" r:id="rId8"/>
    <p:sldId id="457" r:id="rId9"/>
    <p:sldId id="463" r:id="rId10"/>
    <p:sldId id="464" r:id="rId11"/>
    <p:sldId id="453" r:id="rId12"/>
    <p:sldId id="375" r:id="rId13"/>
    <p:sldId id="382" r:id="rId14"/>
    <p:sldId id="383" r:id="rId15"/>
    <p:sldId id="381" r:id="rId16"/>
    <p:sldId id="384" r:id="rId17"/>
    <p:sldId id="389" r:id="rId18"/>
    <p:sldId id="426" r:id="rId19"/>
    <p:sldId id="391" r:id="rId20"/>
    <p:sldId id="385" r:id="rId21"/>
    <p:sldId id="392" r:id="rId22"/>
    <p:sldId id="466" r:id="rId23"/>
    <p:sldId id="387" r:id="rId24"/>
    <p:sldId id="474" r:id="rId25"/>
    <p:sldId id="393" r:id="rId26"/>
    <p:sldId id="394" r:id="rId27"/>
    <p:sldId id="395" r:id="rId28"/>
    <p:sldId id="473" r:id="rId29"/>
    <p:sldId id="396" r:id="rId30"/>
    <p:sldId id="397" r:id="rId31"/>
    <p:sldId id="398" r:id="rId32"/>
    <p:sldId id="475" r:id="rId33"/>
    <p:sldId id="399" r:id="rId34"/>
    <p:sldId id="431" r:id="rId35"/>
    <p:sldId id="432" r:id="rId36"/>
    <p:sldId id="476" r:id="rId37"/>
    <p:sldId id="433" r:id="rId38"/>
    <p:sldId id="434" r:id="rId39"/>
    <p:sldId id="435" r:id="rId40"/>
    <p:sldId id="451" r:id="rId41"/>
    <p:sldId id="436" r:id="rId42"/>
    <p:sldId id="400" r:id="rId43"/>
    <p:sldId id="443" r:id="rId44"/>
    <p:sldId id="448" r:id="rId45"/>
    <p:sldId id="465" r:id="rId46"/>
    <p:sldId id="467" r:id="rId47"/>
    <p:sldId id="402" r:id="rId48"/>
    <p:sldId id="419" r:id="rId49"/>
    <p:sldId id="459" r:id="rId50"/>
    <p:sldId id="452" r:id="rId51"/>
    <p:sldId id="486" r:id="rId52"/>
    <p:sldId id="416" r:id="rId53"/>
    <p:sldId id="479" r:id="rId54"/>
    <p:sldId id="480" r:id="rId55"/>
    <p:sldId id="422" r:id="rId56"/>
    <p:sldId id="439" r:id="rId57"/>
    <p:sldId id="441" r:id="rId58"/>
    <p:sldId id="442" r:id="rId59"/>
    <p:sldId id="404" r:id="rId60"/>
    <p:sldId id="405" r:id="rId61"/>
    <p:sldId id="406" r:id="rId62"/>
    <p:sldId id="460" r:id="rId63"/>
    <p:sldId id="407" r:id="rId64"/>
    <p:sldId id="461" r:id="rId65"/>
  </p:sldIdLst>
  <p:sldSz cx="12192000" cy="9144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DDD"/>
    <a:srgbClr val="AD84C6"/>
    <a:srgbClr val="7030A0"/>
    <a:srgbClr val="5E3073"/>
    <a:srgbClr val="8D2457"/>
    <a:srgbClr val="24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76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E04749-B846-6490-6AFA-3329F76288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6DCD3B-FCAF-6B9A-0881-361599929A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F2FD-30BF-4614-8843-520F0EE3A06A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7A6C46-9C28-3A9A-E568-0A1F24C02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81339D-D753-C70C-F3CC-7D3D5A0CB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A2A7-39A0-4881-A231-587ED58688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1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8" y="1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5C8B-30E6-8045-B0F6-10B6B7EAF172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62050"/>
            <a:ext cx="4186237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6" y="8829973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8" y="8829973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99C4-A37E-D443-8E7C-703BB5C1A1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28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2B0F-3E66-5B4E-8D50-A7853AF10C2C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8589-D2C3-314E-9518-39561636F3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7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614A761-102D-AC7D-5067-B52D12D443FA}"/>
              </a:ext>
            </a:extLst>
          </p:cNvPr>
          <p:cNvGrpSpPr/>
          <p:nvPr userDrawn="1"/>
        </p:nvGrpSpPr>
        <p:grpSpPr>
          <a:xfrm>
            <a:off x="0" y="0"/>
            <a:ext cx="12192000" cy="9258300"/>
            <a:chOff x="0" y="0"/>
            <a:chExt cx="9144000" cy="685800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8D1BD5-C171-EE31-ED29-1140705F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6" r="28169" b="88995"/>
            <a:stretch/>
          </p:blipFill>
          <p:spPr bwMode="auto">
            <a:xfrm>
              <a:off x="3516086" y="0"/>
              <a:ext cx="2148114" cy="754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6C7CE3E-DE40-7C28-7A4D-9A9AA03B1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6" t="88791" b="3765"/>
            <a:stretch/>
          </p:blipFill>
          <p:spPr bwMode="auto">
            <a:xfrm>
              <a:off x="7657070" y="6060599"/>
              <a:ext cx="1486930" cy="510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AB42AA1-1A9E-3E3A-F8D9-3C793BE51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14"/>
            <a:stretch/>
          </p:blipFill>
          <p:spPr bwMode="auto">
            <a:xfrm>
              <a:off x="0" y="6554629"/>
              <a:ext cx="9144000" cy="3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21237E7-F5ED-A6EA-9A89-C4EB3490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1" r="53293" b="16061"/>
            <a:stretch/>
          </p:blipFill>
          <p:spPr bwMode="auto">
            <a:xfrm>
              <a:off x="0" y="0"/>
              <a:ext cx="3632200" cy="6554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2B0F-3E66-5B4E-8D50-A7853AF10C2C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8589-D2C3-314E-9518-39561636F3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37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coodinacion.hacendaria@finanzastlax.gob.mx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DÉCIMA CUARTA SESIÓN ORDINARIA DEL CONSEJO PERMANENTE DE COORDINACIÓN HACENDARIA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497E39-532E-6548-5038-C5193C685694}"/>
              </a:ext>
            </a:extLst>
          </p:cNvPr>
          <p:cNvSpPr txBox="1"/>
          <p:nvPr/>
        </p:nvSpPr>
        <p:spPr>
          <a:xfrm>
            <a:off x="7573617" y="7335077"/>
            <a:ext cx="414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Tlaxcala, </a:t>
            </a:r>
            <a:r>
              <a:rPr lang="es-ES" sz="2000" b="1" dirty="0" err="1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Tlax</a:t>
            </a:r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enero de 2025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7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 LOS INGRESOS FEDERALES Y ESTATALES OCT-DIC 2024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LIET vs REAL  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5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F84F4-B8F2-4F9E-A213-982DCA4194B4}"/>
              </a:ext>
            </a:extLst>
          </p:cNvPr>
          <p:cNvSpPr txBox="1"/>
          <p:nvPr/>
        </p:nvSpPr>
        <p:spPr>
          <a:xfrm>
            <a:off x="1802295" y="11529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PARTICIPACIONES FEDERALES  E INCENTIVOS ECONOMICOS  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LIET vs REAL OCT - DIC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9CEFBB-4F37-C4B5-2701-73DF71460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79111"/>
              </p:ext>
            </p:extLst>
          </p:nvPr>
        </p:nvGraphicFramePr>
        <p:xfrm>
          <a:off x="1011936" y="2450592"/>
          <a:ext cx="10009631" cy="4874925"/>
        </p:xfrm>
        <a:graphic>
          <a:graphicData uri="http://schemas.openxmlformats.org/drawingml/2006/table">
            <a:tbl>
              <a:tblPr/>
              <a:tblGrid>
                <a:gridCol w="3699762">
                  <a:extLst>
                    <a:ext uri="{9D8B030D-6E8A-4147-A177-3AD203B41FA5}">
                      <a16:colId xmlns:a16="http://schemas.microsoft.com/office/drawing/2014/main" val="3599577375"/>
                    </a:ext>
                  </a:extLst>
                </a:gridCol>
                <a:gridCol w="1640742">
                  <a:extLst>
                    <a:ext uri="{9D8B030D-6E8A-4147-A177-3AD203B41FA5}">
                      <a16:colId xmlns:a16="http://schemas.microsoft.com/office/drawing/2014/main" val="91581671"/>
                    </a:ext>
                  </a:extLst>
                </a:gridCol>
                <a:gridCol w="1621770">
                  <a:extLst>
                    <a:ext uri="{9D8B030D-6E8A-4147-A177-3AD203B41FA5}">
                      <a16:colId xmlns:a16="http://schemas.microsoft.com/office/drawing/2014/main" val="3196571452"/>
                    </a:ext>
                  </a:extLst>
                </a:gridCol>
                <a:gridCol w="1517139">
                  <a:extLst>
                    <a:ext uri="{9D8B030D-6E8A-4147-A177-3AD203B41FA5}">
                      <a16:colId xmlns:a16="http://schemas.microsoft.com/office/drawing/2014/main" val="3805077276"/>
                    </a:ext>
                  </a:extLst>
                </a:gridCol>
                <a:gridCol w="1530218">
                  <a:extLst>
                    <a:ext uri="{9D8B030D-6E8A-4147-A177-3AD203B41FA5}">
                      <a16:colId xmlns:a16="http://schemas.microsoft.com/office/drawing/2014/main" val="4101197688"/>
                    </a:ext>
                  </a:extLst>
                </a:gridCol>
              </a:tblGrid>
              <a:tr h="2565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66940"/>
                  </a:ext>
                </a:extLst>
              </a:tr>
              <a:tr h="2565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EN INGRESOS FEDERALES DE 2024 DEL ESTADO DE 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97687"/>
                  </a:ext>
                </a:extLst>
              </a:tr>
              <a:tr h="2565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OCTUBRE- DICIEMBRE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22208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9064"/>
                  </a:ext>
                </a:extLst>
              </a:tr>
              <a:tr h="2565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DE INGRESOS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12243"/>
                  </a:ext>
                </a:extLst>
              </a:tr>
              <a:tr h="2565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07302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2,067,821,083.00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2,035,814,987.00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-32,006,096.00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202233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124,241,403.00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125,560,138.00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1,318,735.00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097439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FISCALIZACIÓN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116,728,920.00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177,187,794.00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60,458,874.00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03694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COMPENSACIÓN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138,501,824.00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143,802,367.00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5,300,543.00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459332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19,236,633.00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21,446,079.00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2,209,446.00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39990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A LA VENTA DE GASOLINA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55,392,739.00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60,286,549.00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4,893,810.00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19474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161,582,689.00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176,668,381.00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15,085,692.00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283614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REPECOS E INTERMEDIOS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670,182.00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1,154,938.00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484,756.00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670280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00442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AUTOMOVILES NUEVOS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12,113,559.00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16,408,567.00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4,295,008.00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31007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( COMPENSACION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3,016,916.00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3,071,295.00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54,379.00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539301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( INCENTIVOS ECONOMICOS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16,255,071.00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30,011,875.00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13,756,804.00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548127"/>
                  </a:ext>
                </a:extLst>
              </a:tr>
              <a:tr h="2565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2,715,561,019.00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2,791,412,970.00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75,851,951.00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9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29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C3F387-0ED1-443F-8692-F3E550AE3931}"/>
              </a:ext>
            </a:extLst>
          </p:cNvPr>
          <p:cNvSpPr txBox="1"/>
          <p:nvPr/>
        </p:nvSpPr>
        <p:spPr>
          <a:xfrm>
            <a:off x="1848678" y="1311965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INGRESOS DE FUENTES LOCALES   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LIET vs REAL OCT – DIC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280194-66C3-3D68-357F-E03077998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7089"/>
              </p:ext>
            </p:extLst>
          </p:nvPr>
        </p:nvGraphicFramePr>
        <p:xfrm>
          <a:off x="1267968" y="3340608"/>
          <a:ext cx="9412224" cy="3523489"/>
        </p:xfrm>
        <a:graphic>
          <a:graphicData uri="http://schemas.openxmlformats.org/drawingml/2006/table">
            <a:tbl>
              <a:tblPr/>
              <a:tblGrid>
                <a:gridCol w="3234427">
                  <a:extLst>
                    <a:ext uri="{9D8B030D-6E8A-4147-A177-3AD203B41FA5}">
                      <a16:colId xmlns:a16="http://schemas.microsoft.com/office/drawing/2014/main" val="469613518"/>
                    </a:ext>
                  </a:extLst>
                </a:gridCol>
                <a:gridCol w="1787338">
                  <a:extLst>
                    <a:ext uri="{9D8B030D-6E8A-4147-A177-3AD203B41FA5}">
                      <a16:colId xmlns:a16="http://schemas.microsoft.com/office/drawing/2014/main" val="493762982"/>
                    </a:ext>
                  </a:extLst>
                </a:gridCol>
                <a:gridCol w="1524977">
                  <a:extLst>
                    <a:ext uri="{9D8B030D-6E8A-4147-A177-3AD203B41FA5}">
                      <a16:colId xmlns:a16="http://schemas.microsoft.com/office/drawing/2014/main" val="229514466"/>
                    </a:ext>
                  </a:extLst>
                </a:gridCol>
                <a:gridCol w="1426592">
                  <a:extLst>
                    <a:ext uri="{9D8B030D-6E8A-4147-A177-3AD203B41FA5}">
                      <a16:colId xmlns:a16="http://schemas.microsoft.com/office/drawing/2014/main" val="31005132"/>
                    </a:ext>
                  </a:extLst>
                </a:gridCol>
                <a:gridCol w="1438890">
                  <a:extLst>
                    <a:ext uri="{9D8B030D-6E8A-4147-A177-3AD203B41FA5}">
                      <a16:colId xmlns:a16="http://schemas.microsoft.com/office/drawing/2014/main" val="3364073359"/>
                    </a:ext>
                  </a:extLst>
                </a:gridCol>
              </a:tblGrid>
              <a:tr h="36006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60935"/>
                  </a:ext>
                </a:extLst>
              </a:tr>
              <a:tr h="33434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EN INGRESOS ESTATALES DE 2024 DEL ESTADO DE 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79011"/>
                  </a:ext>
                </a:extLst>
              </a:tr>
              <a:tr h="2829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OCTUBRE- DICIEMBRE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75900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94225"/>
                  </a:ext>
                </a:extLst>
              </a:tr>
              <a:tr h="282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DE INGRESOS ESTADO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3797"/>
                  </a:ext>
                </a:extLst>
              </a:tr>
              <a:tr h="2829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19658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209,768,203.00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240,761,188.00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30,992,985.00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28207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110,484,924.00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139,687,202.00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29,202,278.00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39380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24,747,196.00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98,053,908.00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73,306,712.00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841003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APROVECHAMIENTOS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624,334.00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13,554,087.00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12,929,753.00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2070.97%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079513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002885"/>
                  </a:ext>
                </a:extLst>
              </a:tr>
              <a:tr h="2829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345,624,657.00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492,056,385.00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146,431,728.00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6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F90A3-29F6-8B5F-4356-F6D40B00B431}"/>
              </a:ext>
            </a:extLst>
          </p:cNvPr>
          <p:cNvSpPr txBox="1"/>
          <p:nvPr/>
        </p:nvSpPr>
        <p:spPr>
          <a:xfrm>
            <a:off x="828675" y="3417838"/>
            <a:ext cx="10534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DEL CUARTO AJUSTE TRIMESTRAL DE PARTICIPACIONES A MUNICIPIOS 2024.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1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80598F-83CA-A866-8A12-85E03E038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0147"/>
              </p:ext>
            </p:extLst>
          </p:nvPr>
        </p:nvGraphicFramePr>
        <p:xfrm>
          <a:off x="633984" y="1231392"/>
          <a:ext cx="10314432" cy="6729992"/>
        </p:xfrm>
        <a:graphic>
          <a:graphicData uri="http://schemas.openxmlformats.org/drawingml/2006/table">
            <a:tbl>
              <a:tblPr/>
              <a:tblGrid>
                <a:gridCol w="4829235">
                  <a:extLst>
                    <a:ext uri="{9D8B030D-6E8A-4147-A177-3AD203B41FA5}">
                      <a16:colId xmlns:a16="http://schemas.microsoft.com/office/drawing/2014/main" val="2246723094"/>
                    </a:ext>
                  </a:extLst>
                </a:gridCol>
                <a:gridCol w="1854789">
                  <a:extLst>
                    <a:ext uri="{9D8B030D-6E8A-4147-A177-3AD203B41FA5}">
                      <a16:colId xmlns:a16="http://schemas.microsoft.com/office/drawing/2014/main" val="2829248649"/>
                    </a:ext>
                  </a:extLst>
                </a:gridCol>
                <a:gridCol w="1696453">
                  <a:extLst>
                    <a:ext uri="{9D8B030D-6E8A-4147-A177-3AD203B41FA5}">
                      <a16:colId xmlns:a16="http://schemas.microsoft.com/office/drawing/2014/main" val="1591930512"/>
                    </a:ext>
                  </a:extLst>
                </a:gridCol>
                <a:gridCol w="1933955">
                  <a:extLst>
                    <a:ext uri="{9D8B030D-6E8A-4147-A177-3AD203B41FA5}">
                      <a16:colId xmlns:a16="http://schemas.microsoft.com/office/drawing/2014/main" val="193322430"/>
                    </a:ext>
                  </a:extLst>
                </a:gridCol>
              </a:tblGrid>
              <a:tr h="2806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DETERMINACIÓN DEL FONDO ESTATAL PARTICIPABLE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57210"/>
                  </a:ext>
                </a:extLst>
              </a:tr>
              <a:tr h="2806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LOS MUNICIPIOS PARA EL EJERCICIO FISCAL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777377"/>
                  </a:ext>
                </a:extLst>
              </a:tr>
              <a:tr h="2917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OCTUBRE  DICIEMBRE DE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21997"/>
                  </a:ext>
                </a:extLst>
              </a:tr>
              <a:tr h="5474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FEDERALES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 DE INGRESOS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GARANTÍA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43622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241838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2,067,821,083.00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413,564,216.60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300898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124,241,403.00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124,241,403.00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77289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116,728,920.00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23,345,784.00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313231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19,236,633.00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3,847,326.60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1907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09023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COMPENSACION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3,016,916.00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603,383.20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095159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FONDO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2,331,044,955.00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565,602,113.40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39173"/>
                  </a:ext>
                </a:extLst>
              </a:tr>
              <a:tr h="291762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110948"/>
                  </a:ext>
                </a:extLst>
              </a:tr>
              <a:tr h="54740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 ESTATALES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PRONÓSTICO DE INGRESOS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GARANTÍA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06115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DIVERSIONES Y ESPECTACULOS PUBLICOS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4,319,844.00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2,591,906.40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986467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LOTERÍAS, RIFAS, SORTEOS Y CONCURSOS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36,542.00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18,271.00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941221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596,187.00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59,618.70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20809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NÓMINAS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194,502,004.00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19,450,200.40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627766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HOSPEDAJE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870,737.00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174,147.40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983934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200,325,314.00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22,294,143.90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920303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590515"/>
                  </a:ext>
                </a:extLst>
              </a:tr>
              <a:tr h="280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FONDO DE GARANTÍA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587,896,257.30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6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47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E0D4DD-8077-BD84-ADE4-0F8418AE1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76522"/>
              </p:ext>
            </p:extLst>
          </p:nvPr>
        </p:nvGraphicFramePr>
        <p:xfrm>
          <a:off x="829056" y="2072640"/>
          <a:ext cx="10387584" cy="5754626"/>
        </p:xfrm>
        <a:graphic>
          <a:graphicData uri="http://schemas.openxmlformats.org/drawingml/2006/table">
            <a:tbl>
              <a:tblPr/>
              <a:tblGrid>
                <a:gridCol w="4859932">
                  <a:extLst>
                    <a:ext uri="{9D8B030D-6E8A-4147-A177-3AD203B41FA5}">
                      <a16:colId xmlns:a16="http://schemas.microsoft.com/office/drawing/2014/main" val="1719809085"/>
                    </a:ext>
                  </a:extLst>
                </a:gridCol>
                <a:gridCol w="1866579">
                  <a:extLst>
                    <a:ext uri="{9D8B030D-6E8A-4147-A177-3AD203B41FA5}">
                      <a16:colId xmlns:a16="http://schemas.microsoft.com/office/drawing/2014/main" val="2347638365"/>
                    </a:ext>
                  </a:extLst>
                </a:gridCol>
                <a:gridCol w="1714824">
                  <a:extLst>
                    <a:ext uri="{9D8B030D-6E8A-4147-A177-3AD203B41FA5}">
                      <a16:colId xmlns:a16="http://schemas.microsoft.com/office/drawing/2014/main" val="814777246"/>
                    </a:ext>
                  </a:extLst>
                </a:gridCol>
                <a:gridCol w="1946249">
                  <a:extLst>
                    <a:ext uri="{9D8B030D-6E8A-4147-A177-3AD203B41FA5}">
                      <a16:colId xmlns:a16="http://schemas.microsoft.com/office/drawing/2014/main" val="515288331"/>
                    </a:ext>
                  </a:extLst>
                </a:gridCol>
              </a:tblGrid>
              <a:tr h="7856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***PARTICIPACIONES FEDERALES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RECIBIDOS OCT DIC 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A MUNICIPIOS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37021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261441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2,035,814,987.00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407,162,997.40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196791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125,560,138.00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125,560,138.00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509868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177,187,794.00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35,437,558.80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60439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21,446,079.00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4,289,215.80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975997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119823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COMPENSACIÓN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3,071,295.00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614,259.00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662842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2,363,080,293.00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573,064,169.00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750628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10267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PARTICIPACIONES FEDERALES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37749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-6,401,219.20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140712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1,318,735.00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33013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12,091,774.80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856241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441,889.20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22126"/>
                  </a:ext>
                </a:extLst>
              </a:tr>
              <a:tr h="27083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387035"/>
                  </a:ext>
                </a:extLst>
              </a:tr>
              <a:tr h="2815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COMPENSACIÓN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10,875.80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677339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7,462,055.60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30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086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FAF8AA-5F26-708F-AD9D-8B67E0FB3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02090"/>
              </p:ext>
            </p:extLst>
          </p:nvPr>
        </p:nvGraphicFramePr>
        <p:xfrm>
          <a:off x="1255776" y="1938528"/>
          <a:ext cx="9838945" cy="5657083"/>
        </p:xfrm>
        <a:graphic>
          <a:graphicData uri="http://schemas.openxmlformats.org/drawingml/2006/table">
            <a:tbl>
              <a:tblPr/>
              <a:tblGrid>
                <a:gridCol w="4603246">
                  <a:extLst>
                    <a:ext uri="{9D8B030D-6E8A-4147-A177-3AD203B41FA5}">
                      <a16:colId xmlns:a16="http://schemas.microsoft.com/office/drawing/2014/main" val="3961532894"/>
                    </a:ext>
                  </a:extLst>
                </a:gridCol>
                <a:gridCol w="1767992">
                  <a:extLst>
                    <a:ext uri="{9D8B030D-6E8A-4147-A177-3AD203B41FA5}">
                      <a16:colId xmlns:a16="http://schemas.microsoft.com/office/drawing/2014/main" val="967519667"/>
                    </a:ext>
                  </a:extLst>
                </a:gridCol>
                <a:gridCol w="1624253">
                  <a:extLst>
                    <a:ext uri="{9D8B030D-6E8A-4147-A177-3AD203B41FA5}">
                      <a16:colId xmlns:a16="http://schemas.microsoft.com/office/drawing/2014/main" val="2500110876"/>
                    </a:ext>
                  </a:extLst>
                </a:gridCol>
                <a:gridCol w="1843454">
                  <a:extLst>
                    <a:ext uri="{9D8B030D-6E8A-4147-A177-3AD203B41FA5}">
                      <a16:colId xmlns:a16="http://schemas.microsoft.com/office/drawing/2014/main" val="536723031"/>
                    </a:ext>
                  </a:extLst>
                </a:gridCol>
              </a:tblGrid>
              <a:tr h="574161"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***IMPUESTOS ESTATALES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REALES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A MUNICIPIOS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953272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DIVERSIONES Y ESPECTACULOS PUBLICOS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3,753,201.00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2,251,920.60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791052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LOTERIAS, RIFAS, SORTEOS Y CONCURSOS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308,200.00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408244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832,399.00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83,239.90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96577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NÓMINAS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225,461,977.00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22,546,197.70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51368"/>
                  </a:ext>
                </a:extLst>
              </a:tr>
              <a:tr h="32059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HOSPEDAJE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1,033,037.00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206,607.40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444909"/>
                  </a:ext>
                </a:extLst>
              </a:tr>
              <a:tr h="5741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231,388,814.00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25,242,065.60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27428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78461"/>
                  </a:ext>
                </a:extLst>
              </a:tr>
              <a:tr h="294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 ESTATALES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ING. PROPIOS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07023"/>
                  </a:ext>
                </a:extLst>
              </a:tr>
              <a:tr h="3060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847290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DIVERSIONES Y ESPECTACULOS PUBLICOS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-339,985.80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829501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LOTERÍAS, RIFAS, SORTEOS Y CONCURSOS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135,829.00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482991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TENENCIA O USO DE VEHÍCULOS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23,621.20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886461"/>
                  </a:ext>
                </a:extLst>
              </a:tr>
              <a:tr h="29436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NÓMINAS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3,095,997.30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5083"/>
                  </a:ext>
                </a:extLst>
              </a:tr>
              <a:tr h="306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HOSPEDAJE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32,460.00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34116"/>
                  </a:ext>
                </a:extLst>
              </a:tr>
              <a:tr h="5741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ESTATALES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2,947,921.70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8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7977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CC4D1C-F5A2-2B88-FDDD-992C47E1D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562"/>
              </p:ext>
            </p:extLst>
          </p:nvPr>
        </p:nvGraphicFramePr>
        <p:xfrm>
          <a:off x="707136" y="2523744"/>
          <a:ext cx="10594848" cy="4443063"/>
        </p:xfrm>
        <a:graphic>
          <a:graphicData uri="http://schemas.openxmlformats.org/drawingml/2006/table">
            <a:tbl>
              <a:tblPr/>
              <a:tblGrid>
                <a:gridCol w="4956903">
                  <a:extLst>
                    <a:ext uri="{9D8B030D-6E8A-4147-A177-3AD203B41FA5}">
                      <a16:colId xmlns:a16="http://schemas.microsoft.com/office/drawing/2014/main" val="2018410259"/>
                    </a:ext>
                  </a:extLst>
                </a:gridCol>
                <a:gridCol w="1903823">
                  <a:extLst>
                    <a:ext uri="{9D8B030D-6E8A-4147-A177-3AD203B41FA5}">
                      <a16:colId xmlns:a16="http://schemas.microsoft.com/office/drawing/2014/main" val="2011433220"/>
                    </a:ext>
                  </a:extLst>
                </a:gridCol>
                <a:gridCol w="1749040">
                  <a:extLst>
                    <a:ext uri="{9D8B030D-6E8A-4147-A177-3AD203B41FA5}">
                      <a16:colId xmlns:a16="http://schemas.microsoft.com/office/drawing/2014/main" val="281809464"/>
                    </a:ext>
                  </a:extLst>
                </a:gridCol>
                <a:gridCol w="1985082">
                  <a:extLst>
                    <a:ext uri="{9D8B030D-6E8A-4147-A177-3AD203B41FA5}">
                      <a16:colId xmlns:a16="http://schemas.microsoft.com/office/drawing/2014/main" val="1553399229"/>
                    </a:ext>
                  </a:extLst>
                </a:gridCol>
              </a:tblGrid>
              <a:tr h="2948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RECAUDACIÓN PARA FONDOS II, III, IV, V, VI y VII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10,409,977.30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15483"/>
                  </a:ext>
                </a:extLst>
              </a:tr>
              <a:tr h="29483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32591"/>
                  </a:ext>
                </a:extLst>
              </a:tr>
              <a:tr h="29483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RECAUDACIÓN ESTATAL PARTICIPABLE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598,306,234.60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37633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18402"/>
                  </a:ext>
                </a:extLst>
              </a:tr>
              <a:tr h="294838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499965"/>
                  </a:ext>
                </a:extLst>
              </a:tr>
              <a:tr h="4773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ESTATAL PARTICIPABLE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070663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I: FONDO DE GARANTIA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IRREDUCTIBLE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587,896,257.30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268505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II: FONDO POBLACIONAL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2,081,995.46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136989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III: FONDO DE INCENTIVO A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2,602,494.33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356126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IV: FONDO DE NIVEL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1,040,997.73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165102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V: FONDO DE INCENTIVO A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2,602,494.33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55978"/>
                  </a:ext>
                </a:extLst>
              </a:tr>
              <a:tr h="2807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VI: FONDO DE NIVEL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1,040,997.73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393821"/>
                  </a:ext>
                </a:extLst>
              </a:tr>
              <a:tr h="29483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VII: FONDO DE DESARROLLO MUNICIPAL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1,040,997.73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13619"/>
                  </a:ext>
                </a:extLst>
              </a:tr>
              <a:tr h="33695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598,306,234.60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A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6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890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B7B029-CD98-87AE-CC10-CD586234A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32801"/>
              </p:ext>
            </p:extLst>
          </p:nvPr>
        </p:nvGraphicFramePr>
        <p:xfrm>
          <a:off x="838200" y="955268"/>
          <a:ext cx="10515600" cy="7520186"/>
        </p:xfrm>
        <a:graphic>
          <a:graphicData uri="http://schemas.openxmlformats.org/drawingml/2006/table">
            <a:tbl>
              <a:tblPr/>
              <a:tblGrid>
                <a:gridCol w="236040">
                  <a:extLst>
                    <a:ext uri="{9D8B030D-6E8A-4147-A177-3AD203B41FA5}">
                      <a16:colId xmlns:a16="http://schemas.microsoft.com/office/drawing/2014/main" val="2440946505"/>
                    </a:ext>
                  </a:extLst>
                </a:gridCol>
                <a:gridCol w="1498856">
                  <a:extLst>
                    <a:ext uri="{9D8B030D-6E8A-4147-A177-3AD203B41FA5}">
                      <a16:colId xmlns:a16="http://schemas.microsoft.com/office/drawing/2014/main" val="2961561629"/>
                    </a:ext>
                  </a:extLst>
                </a:gridCol>
                <a:gridCol w="964815">
                  <a:extLst>
                    <a:ext uri="{9D8B030D-6E8A-4147-A177-3AD203B41FA5}">
                      <a16:colId xmlns:a16="http://schemas.microsoft.com/office/drawing/2014/main" val="135294836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1821961258"/>
                    </a:ext>
                  </a:extLst>
                </a:gridCol>
                <a:gridCol w="947112">
                  <a:extLst>
                    <a:ext uri="{9D8B030D-6E8A-4147-A177-3AD203B41FA5}">
                      <a16:colId xmlns:a16="http://schemas.microsoft.com/office/drawing/2014/main" val="1486289476"/>
                    </a:ext>
                  </a:extLst>
                </a:gridCol>
                <a:gridCol w="964815">
                  <a:extLst>
                    <a:ext uri="{9D8B030D-6E8A-4147-A177-3AD203B41FA5}">
                      <a16:colId xmlns:a16="http://schemas.microsoft.com/office/drawing/2014/main" val="2902984956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299333162"/>
                    </a:ext>
                  </a:extLst>
                </a:gridCol>
                <a:gridCol w="894003">
                  <a:extLst>
                    <a:ext uri="{9D8B030D-6E8A-4147-A177-3AD203B41FA5}">
                      <a16:colId xmlns:a16="http://schemas.microsoft.com/office/drawing/2014/main" val="2224211252"/>
                    </a:ext>
                  </a:extLst>
                </a:gridCol>
                <a:gridCol w="902855">
                  <a:extLst>
                    <a:ext uri="{9D8B030D-6E8A-4147-A177-3AD203B41FA5}">
                      <a16:colId xmlns:a16="http://schemas.microsoft.com/office/drawing/2014/main" val="3505638689"/>
                    </a:ext>
                  </a:extLst>
                </a:gridCol>
                <a:gridCol w="1044479">
                  <a:extLst>
                    <a:ext uri="{9D8B030D-6E8A-4147-A177-3AD203B41FA5}">
                      <a16:colId xmlns:a16="http://schemas.microsoft.com/office/drawing/2014/main" val="427907243"/>
                    </a:ext>
                  </a:extLst>
                </a:gridCol>
                <a:gridCol w="1132994">
                  <a:extLst>
                    <a:ext uri="{9D8B030D-6E8A-4147-A177-3AD203B41FA5}">
                      <a16:colId xmlns:a16="http://schemas.microsoft.com/office/drawing/2014/main" val="2600722473"/>
                    </a:ext>
                  </a:extLst>
                </a:gridCol>
              </a:tblGrid>
              <a:tr h="19691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PARTICIPACIONES A MUNICIPIOS 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990"/>
                  </a:ext>
                </a:extLst>
              </a:tr>
              <a:tr h="20850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DICIEMBRE DE 2024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046224"/>
                  </a:ext>
                </a:extLst>
              </a:tr>
              <a:tr h="173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842745"/>
                  </a:ext>
                </a:extLst>
              </a:tr>
              <a:tr h="173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IV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INCREMENTOS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PARTICIPACIONES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31909"/>
                  </a:ext>
                </a:extLst>
              </a:tr>
              <a:tr h="1853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E=B+C+D+E+F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81958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529737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5,670,386.20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9,971.43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60,603.60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4,498.34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34,511.69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286.97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10,152.82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120,024.85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5,790,411.05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329950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9,289,873.89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28,077.19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40,578.77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7,184.74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96,402.45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10,319.01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17,444.91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200,007.07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9,489,880.96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8699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6,572,103.81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17,677.89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55,232.82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6,394.64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50,291.05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5,206.94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15,512.61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150,315.94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6,722,419.75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909028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8,448,777.28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24,809.19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43,305.01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20,378.63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36,422.92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17,831.26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16,994.92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159,741.93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8,608,519.22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127837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35,326,040.66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125,146.66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43,004.29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216,983.59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40,013.62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214,868.74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20,478.74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660,495.63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35,986,536.30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0190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7,020,073.87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10,986.86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40,598.21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3,786.62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37,967.10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3,646.60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9,085.52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106,070.91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7,126,144.78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408276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5,523,065.82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10,968.26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36,425.15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1,350.75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31,145.09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1,588.39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11,517.92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92,995.56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5,616,061.38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440589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17,024,435.37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79,331.12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60,680.66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38,936.37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45,370.93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38,599.82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27,007.97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289,926.87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17,314,362.24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97103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22,692,852.84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113,504.03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48,839.83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53,358.40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40,691.99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90,220.86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28,994.50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375,609.60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23,068,462.44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10736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12,564,565.59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59,808.40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42,729.74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11,579.99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29,378.21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7,716.49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27,681.91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178,894.74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12,743,460.34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612241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7,968,613.10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25,148.70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44,896.18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3,862.45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35,873.98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2,637.89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18,315.79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130,734.99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8,099,348.09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7717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6,037,184.08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9,190.08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55,647.25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4,824.73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42,256.35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5,562.26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8,788.04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126,268.71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6,163,452.79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3766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8,158,048.71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26,869.52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35,823.45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6,583.40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33,468.44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3,519.59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19,135.07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125,399.46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8,283,448.17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257314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4,925,863.52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7,675.45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28,313.62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966.76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27,522.22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892.34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9,050.51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74,420.92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5,000,284.44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68499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6,166,607.38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14,597.47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26,930.23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2,103.29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19,922.94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1,604.73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13,786.16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78,944.83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6,245,552.21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63040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28,744,512.90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153,112.23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52,749.11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115,816.50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46,396.25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126,193.31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30,819.63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525,087.02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29,269,599.93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12214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7,915,576.90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23,548.81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34,876.80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3,253.53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21,309.02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3,487.37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17,319.86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103,795.39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8,019,372.29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58825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13,214,134.25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60,414.56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45,573.87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22,417.91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72,548.58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5,781.48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26,493.40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233,229.80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13,447,364.05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264467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6,490,911.53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11,633.33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70,365.88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3,669.89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63,721.37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10,197.64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10,295.01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169,883.11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6,660,794.65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57421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8,454,375.20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29,511.20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42,716.33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12,208.49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36,127.34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5,854.89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20,241.20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146,659.44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8,601,034.64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113194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5,240,262.17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5,478.70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32,198.52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568.51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39,180.67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799.69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6,062.70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84,288.80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5,324,550.97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27691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6,485,075.66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17,970.89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40,332.83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1,380.15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38,857.36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2,332.40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16,059.35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116,932.98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6,602,008.64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960925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5,184,179.42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7,371.60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35,475.19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1,690.99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32,554.75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2,067.14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8,242.85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87,402.51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5,271,581.93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6965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9,124,106.83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28,968.60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42,661.24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16,073.32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142,301.51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7,836.48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18,211.18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256,052.33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9,380,159.15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20192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10,679,033.65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40,786.42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34,674.27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6,401.35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39,554.33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7,587.73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22,209.84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151,213.94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10,830,247.59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920728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11,020,041.71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43,961.40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48,137.05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9,719.36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37,058.71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15,375.93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23,154.12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177,406.57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11,197,448.27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68601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11,905,786.33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51,932.96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40,766.61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25,979.61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35,234.68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5,297.60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25,333.35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184,544.81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12,090,331.14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931205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6,360,722.45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13,282.83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34,449.80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2,562.43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37,524.06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3,011.09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12,117.23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102,947.43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6,463,669.88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89015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5,706,829.81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9,121.87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43,802.65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1,512.02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24,180.15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3,183.75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9,274.38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91,074.82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5,797,904.63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436270"/>
                  </a:ext>
                </a:extLst>
              </a:tr>
              <a:tr h="19691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6,980,323.55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18,232.89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48,994.42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1,085.42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24,370.36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2,833.64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15,165.41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110,682.13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7,091,005.68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82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4387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94433B-2EAE-C65E-A981-2878A0BC9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18317"/>
              </p:ext>
            </p:extLst>
          </p:nvPr>
        </p:nvGraphicFramePr>
        <p:xfrm>
          <a:off x="658368" y="963168"/>
          <a:ext cx="11033760" cy="7684161"/>
        </p:xfrm>
        <a:graphic>
          <a:graphicData uri="http://schemas.openxmlformats.org/drawingml/2006/table">
            <a:tbl>
              <a:tblPr/>
              <a:tblGrid>
                <a:gridCol w="247671">
                  <a:extLst>
                    <a:ext uri="{9D8B030D-6E8A-4147-A177-3AD203B41FA5}">
                      <a16:colId xmlns:a16="http://schemas.microsoft.com/office/drawing/2014/main" val="356553225"/>
                    </a:ext>
                  </a:extLst>
                </a:gridCol>
                <a:gridCol w="1572713">
                  <a:extLst>
                    <a:ext uri="{9D8B030D-6E8A-4147-A177-3AD203B41FA5}">
                      <a16:colId xmlns:a16="http://schemas.microsoft.com/office/drawing/2014/main" val="3410133254"/>
                    </a:ext>
                  </a:extLst>
                </a:gridCol>
                <a:gridCol w="1012357">
                  <a:extLst>
                    <a:ext uri="{9D8B030D-6E8A-4147-A177-3AD203B41FA5}">
                      <a16:colId xmlns:a16="http://schemas.microsoft.com/office/drawing/2014/main" val="1444212989"/>
                    </a:ext>
                  </a:extLst>
                </a:gridCol>
                <a:gridCol w="1003069">
                  <a:extLst>
                    <a:ext uri="{9D8B030D-6E8A-4147-A177-3AD203B41FA5}">
                      <a16:colId xmlns:a16="http://schemas.microsoft.com/office/drawing/2014/main" val="1378075240"/>
                    </a:ext>
                  </a:extLst>
                </a:gridCol>
                <a:gridCol w="993781">
                  <a:extLst>
                    <a:ext uri="{9D8B030D-6E8A-4147-A177-3AD203B41FA5}">
                      <a16:colId xmlns:a16="http://schemas.microsoft.com/office/drawing/2014/main" val="2739523797"/>
                    </a:ext>
                  </a:extLst>
                </a:gridCol>
                <a:gridCol w="1012357">
                  <a:extLst>
                    <a:ext uri="{9D8B030D-6E8A-4147-A177-3AD203B41FA5}">
                      <a16:colId xmlns:a16="http://schemas.microsoft.com/office/drawing/2014/main" val="3851110630"/>
                    </a:ext>
                  </a:extLst>
                </a:gridCol>
                <a:gridCol w="1021645">
                  <a:extLst>
                    <a:ext uri="{9D8B030D-6E8A-4147-A177-3AD203B41FA5}">
                      <a16:colId xmlns:a16="http://schemas.microsoft.com/office/drawing/2014/main" val="1455282016"/>
                    </a:ext>
                  </a:extLst>
                </a:gridCol>
                <a:gridCol w="938055">
                  <a:extLst>
                    <a:ext uri="{9D8B030D-6E8A-4147-A177-3AD203B41FA5}">
                      <a16:colId xmlns:a16="http://schemas.microsoft.com/office/drawing/2014/main" val="3332574193"/>
                    </a:ext>
                  </a:extLst>
                </a:gridCol>
                <a:gridCol w="947343">
                  <a:extLst>
                    <a:ext uri="{9D8B030D-6E8A-4147-A177-3AD203B41FA5}">
                      <a16:colId xmlns:a16="http://schemas.microsoft.com/office/drawing/2014/main" val="2985414645"/>
                    </a:ext>
                  </a:extLst>
                </a:gridCol>
                <a:gridCol w="1095946">
                  <a:extLst>
                    <a:ext uri="{9D8B030D-6E8A-4147-A177-3AD203B41FA5}">
                      <a16:colId xmlns:a16="http://schemas.microsoft.com/office/drawing/2014/main" val="4175434465"/>
                    </a:ext>
                  </a:extLst>
                </a:gridCol>
                <a:gridCol w="1188823">
                  <a:extLst>
                    <a:ext uri="{9D8B030D-6E8A-4147-A177-3AD203B41FA5}">
                      <a16:colId xmlns:a16="http://schemas.microsoft.com/office/drawing/2014/main" val="1017662511"/>
                    </a:ext>
                  </a:extLst>
                </a:gridCol>
              </a:tblGrid>
              <a:tr h="19029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PARTICIPACIONES A MUNICIPIOS 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0314"/>
                  </a:ext>
                </a:extLst>
              </a:tr>
              <a:tr h="20148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 DICIEMBRE DE 2024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32164"/>
                  </a:ext>
                </a:extLst>
              </a:tr>
              <a:tr h="1679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8832" marR="8832" marT="88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11555"/>
                  </a:ext>
                </a:extLst>
              </a:tr>
              <a:tr h="167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IV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VII 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INCREMENTOS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PARTICIPACIONES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08044"/>
                  </a:ext>
                </a:extLst>
              </a:tr>
              <a:tr h="179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(F)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E=B+C+D+E+F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86607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01707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5,561,347.03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6,343.76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51,300.52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809.20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49,678.37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2,824.01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6,582.10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117,537.96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5,678,884.99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46345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5,695,364.64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9,977.63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56,812.14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1,268.42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50,329.48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1,873.16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10,097.36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130,358.18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5,825,722.82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335827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5,782,409.51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11,918.58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50,030.21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4,225.48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36,026.17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2,756.37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11,914.62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116,871.44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5,899,280.95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58727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5,039,280.87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8,819.56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34,613.11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1,098.05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40,807.67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1,427.80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10,126.08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96,892.28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5,136,173.15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024599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4,948,664.22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4,770.22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39,882.94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1,521.39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30,708.51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1,986.81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5,584.19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84,454.07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5,033,118.29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166518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20,554,924.84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128,189.87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44,998.69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14,148.55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36,559.69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26,758.64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36,261.91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286,917.35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20,841,842.19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317196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6,038,859.99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12,327.86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62,226.88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917.38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18,299.91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1,074.19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11,828.82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106,675.05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6,145,535.03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19236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5,106,853.46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7,187.12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55,144.81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491.70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40,569.63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3,474.09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8,113.04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114,980.39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5,221,833.85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2228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6,155,325.90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14,670.34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36,511.91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1,414.86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46,729.50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1,472.34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13,801.03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114,599.98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6,269,925.88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325473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5,552,890.62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12,014.70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44,166.90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1,669.82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43,050.51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1,269.94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12,504.10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114,675.96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5,667,566.58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22503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8,758,165.77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37,386.64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49,167.45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18,201.59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107,277.18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7,742.71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24,508.49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244,284.05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9,002,449.83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53369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5,132,523.33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8,438.19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30,619.56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1,925.04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32,334.92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633.99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9,538.55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83,490.27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5,216,013.60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565919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7,146,172.87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20,113.38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27,985.89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1,875.96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24,071.13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1,329.14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16,391.99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91,767.50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7,237,940.37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81555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9,636,004.08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39,155.52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48,831.57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13,801.35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53,471.75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15,777.03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23,498.05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194,535.25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9,830,539.34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09856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8,646,795.06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34,531.02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56,986.45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7,085.34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39,819.73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2,312.94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23,127.01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163,862.49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8,810,657.55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82971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6,701,049.12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20,662.18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25,249.26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2,706.24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33,449.87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1,716.80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17,923.13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101,707.48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6,802,756.60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73935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7,556,999.85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23,990.64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39,179.04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2,164.11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99,513.61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6,372.67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18,270.03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189,490.11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7,746,489.96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14199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12,382,241.23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54,700.21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50,948.72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53,668.66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46,584.12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19,209.90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25,535.36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250,646.98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12,632,888.21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79256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7,065,180.14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21,023.40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36,152.25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898.04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22,180.28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1,510.38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17,312.48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99,076.82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7,164,256.96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73924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40,078,460.54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154,867.15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39,159.84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144,765.90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41,698.89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241,989.24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22,394.00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644,875.02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40,723,335.56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7492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14,326,339.93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70,441.79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44,498.98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17,476.68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30,500.62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7,749.46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28,597.55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199,265.10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14,525,605.03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8012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5,358,437.17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9,757.49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34,271.13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1,124.09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30,676.70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1,263.13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10,565.08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87,657.62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5,446,094.79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38334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10,112,517.43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34,926.34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41,629.26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18,727.14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36,173.80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7,206.55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20,051.92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158,715.02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10,271,232.45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046298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9,117,530.82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27,914.41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34,973.73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10,705.70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24,815.70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6,287.83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17,814.33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122,511.70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9,240,042.52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068047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10,069,854.30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39,698.12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41,042.46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24,729.91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55,918.76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4,819.43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22,825.16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189,033.83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10,258,888.14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3443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7,161,328.64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16,434.56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49,542.44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12,185.78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38,137.83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5,996.89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13,279.67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135,577.16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7,296,905.80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06811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7,639,435.41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22,009.38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50,386.73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22,709.57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86,915.59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4,320.42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16,552.25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202,893.94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7,842,329.34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32202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12,797,304.54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65,487.09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48,205.85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43,503.19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38,732.14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12,842.10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29,633.73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238,404.09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13,035,708.63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685460"/>
                  </a:ext>
                </a:extLst>
              </a:tr>
              <a:tr h="19029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14,699,106.99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70,874.32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28,980.94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5,957.72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33,956.52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40,139.44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28,034.42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207,943.36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14,907,050.35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38716"/>
                  </a:ext>
                </a:extLst>
              </a:tr>
              <a:tr h="20148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6,180,524.52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14,273.46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37,611.26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2,088.69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41,347.66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518.29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13,384.37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109,223.74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6,289,748.26</a:t>
                      </a:r>
                    </a:p>
                  </a:txBody>
                  <a:tcPr marL="8832" marR="8832" marT="8832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082209"/>
                  </a:ext>
                </a:extLst>
              </a:tr>
              <a:tr h="20148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614634"/>
                  </a:ext>
                </a:extLst>
              </a:tr>
              <a:tr h="201483"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32" marR="8832" marT="88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587,896,257.30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2,081,995.46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2,602,494.33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1,040,997.73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2,602,494.33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1,040,997.73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1,040,997.73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10,409,977.30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598,306,234.60</a:t>
                      </a:r>
                    </a:p>
                  </a:txBody>
                  <a:tcPr marL="8832" marR="8832" marT="88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2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8125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3736363" y="1111694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507782" y="1758025"/>
            <a:ext cx="1117158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PASE DE LISTA Y VERIFICACIÓN DEL QUÓRUM LEGAL.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APROBACIÓN DEL ORDEN DEL DÍA.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PALABRAS DE BIENVENIDA.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COMPORTAMIENTO DE LOS INGRESOS FEDERALES Y ESTATALES OCT-DIC 2024.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DETERMINACIÓN DEL CUARTO AJUSTE TRIMESTRAL DE PARTICIPACIONES A MUNICIPIOS 2024.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1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086319-E768-6A55-3E07-00E0D467E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23183"/>
              </p:ext>
            </p:extLst>
          </p:nvPr>
        </p:nvGraphicFramePr>
        <p:xfrm>
          <a:off x="838201" y="1055226"/>
          <a:ext cx="10515598" cy="7262730"/>
        </p:xfrm>
        <a:graphic>
          <a:graphicData uri="http://schemas.openxmlformats.org/drawingml/2006/table">
            <a:tbl>
              <a:tblPr/>
              <a:tblGrid>
                <a:gridCol w="417575">
                  <a:extLst>
                    <a:ext uri="{9D8B030D-6E8A-4147-A177-3AD203B41FA5}">
                      <a16:colId xmlns:a16="http://schemas.microsoft.com/office/drawing/2014/main" val="1908231356"/>
                    </a:ext>
                  </a:extLst>
                </a:gridCol>
                <a:gridCol w="2206110">
                  <a:extLst>
                    <a:ext uri="{9D8B030D-6E8A-4147-A177-3AD203B41FA5}">
                      <a16:colId xmlns:a16="http://schemas.microsoft.com/office/drawing/2014/main" val="542308443"/>
                    </a:ext>
                  </a:extLst>
                </a:gridCol>
                <a:gridCol w="1149601">
                  <a:extLst>
                    <a:ext uri="{9D8B030D-6E8A-4147-A177-3AD203B41FA5}">
                      <a16:colId xmlns:a16="http://schemas.microsoft.com/office/drawing/2014/main" val="1915018628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166813581"/>
                    </a:ext>
                  </a:extLst>
                </a:gridCol>
                <a:gridCol w="815845">
                  <a:extLst>
                    <a:ext uri="{9D8B030D-6E8A-4147-A177-3AD203B41FA5}">
                      <a16:colId xmlns:a16="http://schemas.microsoft.com/office/drawing/2014/main" val="3478263675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147629562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1267276492"/>
                    </a:ext>
                  </a:extLst>
                </a:gridCol>
                <a:gridCol w="843658">
                  <a:extLst>
                    <a:ext uri="{9D8B030D-6E8A-4147-A177-3AD203B41FA5}">
                      <a16:colId xmlns:a16="http://schemas.microsoft.com/office/drawing/2014/main" val="4231838823"/>
                    </a:ext>
                  </a:extLst>
                </a:gridCol>
                <a:gridCol w="966499">
                  <a:extLst>
                    <a:ext uri="{9D8B030D-6E8A-4147-A177-3AD203B41FA5}">
                      <a16:colId xmlns:a16="http://schemas.microsoft.com/office/drawing/2014/main" val="276197744"/>
                    </a:ext>
                  </a:extLst>
                </a:gridCol>
                <a:gridCol w="994312">
                  <a:extLst>
                    <a:ext uri="{9D8B030D-6E8A-4147-A177-3AD203B41FA5}">
                      <a16:colId xmlns:a16="http://schemas.microsoft.com/office/drawing/2014/main" val="1391692433"/>
                    </a:ext>
                  </a:extLst>
                </a:gridCol>
                <a:gridCol w="591024">
                  <a:extLst>
                    <a:ext uri="{9D8B030D-6E8A-4147-A177-3AD203B41FA5}">
                      <a16:colId xmlns:a16="http://schemas.microsoft.com/office/drawing/2014/main" val="2998048907"/>
                    </a:ext>
                  </a:extLst>
                </a:gridCol>
              </a:tblGrid>
              <a:tr h="20118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56820"/>
                  </a:ext>
                </a:extLst>
              </a:tr>
              <a:tr h="20118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</a:rPr>
                        <a:t>CONCILIACION DE PARTICIPACIONES  A MUNICIPIOS OCTUBRE - DICIEMBRE 2024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19696"/>
                  </a:ext>
                </a:extLst>
              </a:tr>
              <a:tr h="1935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7742"/>
                  </a:ext>
                </a:extLst>
              </a:tr>
              <a:tr h="258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 DE PARTICIPACIONES FORMULA 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 PAGADO OCT DIC 2024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AJUSTE OCT- DIC  2024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% 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25687"/>
                  </a:ext>
                </a:extLst>
              </a:tr>
              <a:tr h="4119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2DO AJS CUATR 24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FIEEF FOIFR 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7391" marR="7391" marT="73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453583"/>
                  </a:ext>
                </a:extLst>
              </a:tr>
              <a:tr h="922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91" marR="7391" marT="73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91" marR="7391" marT="73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897664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5,790,411.05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1,993,588.60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-676,455.70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53,963.20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2,041,959.98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2,353,524.53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5,766,580.61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23,830.44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0.41%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018488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9,489,880.96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3,267,476.39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-1,125,498.61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89,784.90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3,350,980.39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3,868,758.87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9,451,501.94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38,379.02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0.41%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12188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6,722,419.75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2,315,110.07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-839,901.52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67,001.84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2,385,298.13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2,770,669.26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6,698,177.78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24,241.97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0.36%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159335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8,608,519.22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2,962,749.09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-906,957.97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72,351.16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3,010,646.32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3,433,053.34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8,571,841.94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36,677.28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0.43%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693040"/>
                  </a:ext>
                </a:extLst>
              </a:tr>
              <a:tr h="2011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35,986,536.30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12,384,874.91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-3,772,948.15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300,981.06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12,575,867.32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14,326,452.25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35,815,227.39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171,308.91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0.48%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6801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7,126,144.78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2,451,041.91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-613,794.16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48,964.47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2,456,993.12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2,749,224.68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7,092,430.02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33,714.76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0.48%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24058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5,616,061.38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1,932,196.85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-535,482.39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42,717.27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1,949,057.92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2,200,276.27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5,588,765.92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27,295.46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0.49%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191280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17,314,362.24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5,957,164.67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-1,661,242.46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132,523.03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6,013,148.37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6,794,071.10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17,235,664.71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78,697.53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16902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23,068,462.44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7,936,292.40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-2,154,718.92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171,889.35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7,997,069.80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9,013,787.44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22,964,320.07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104,142.37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0.45%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219887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12,743,460.34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4,382,495.66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-1,067,040.91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85,121.53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4,379,617.45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4,880,257.30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12,660,451.03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83,009.31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0.66%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24238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8,099,348.09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2,786,371.04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-757,923.01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60,462.13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2,806,392.14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3,161,540.09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8,056,842.39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42,505.70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0.53%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379967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6,163,452.79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2,121,937.12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-713,841.60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56,945.60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2,171,536.07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2,500,035.21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6,136,612.40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26,840.39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40086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8,283,448.17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2,849,222.07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-737,241.31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58,812.28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2,859,069.13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3,204,384.70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8,234,246.87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49,201.30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0.60%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80763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5,000,284.44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1,719,851.19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-434,354.63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34,649.96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1,724,083.01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1,929,417.12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4,973,646.65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26,637.79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0.54%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401474"/>
                  </a:ext>
                </a:extLst>
              </a:tr>
              <a:tr h="2011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6,245,552.21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2,147,346.42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-486,741.36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38,829.03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2,134,758.03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2,361,293.10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6,195,485.22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50,066.99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0.81%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59524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29,269,599.93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10,072,512.41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-2,993,567.42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238,807.18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10,212,108.01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11,608,689.17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29,138,549.35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131,050.58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0.45%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650974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8,019,372.29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2,757,362.77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-633,409.12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50,529.23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2,744,293.55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3,040,332.01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7,959,108.44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60,263.85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0.76%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225267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13,447,364.05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4,627,158.91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-1,333,894.72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106,409.37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4,681,057.37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5,305,440.31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13,386,171.24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61,192.81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832788"/>
                  </a:ext>
                </a:extLst>
              </a:tr>
              <a:tr h="2011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6,660,794.65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2,295,109.54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-952,920.28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76,017.73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2,391,701.20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2,819,932.65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6,629,840.84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30,953.81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0.47%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838763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8,601,034.64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2,959,419.44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-843,193.18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67,264.42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2,990,723.69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3,384,876.88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8,559,091.25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41,943.39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0.49%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135981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5,324,550.97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1,831,676.12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-484,345.10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38,637.88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1,842,595.35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2,071,947.04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5,300,511.29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24,039.68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0.45%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739399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6,602,008.64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2,271,854.34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-668,732.29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53,347.08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2,301,474.93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2,613,485.12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6,571,429.18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30,579.46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0.47%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124977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5,271,581.93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1,813,685.28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-501,312.23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39,991.40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1,829,612.45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2,065,474.85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5,247,451.75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24,130.18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258962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9,380,159.15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3,233,098.96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-1,426,794.26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113,820.29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3,390,561.83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4,029,666.72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9,340,353.54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39,805.61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0.43%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885932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10,830,247.59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3,724,490.38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-899,630.03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71,766.58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3,720,939.64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4,144,403.98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10,761,970.55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68,277.04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0.63%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181307"/>
                  </a:ext>
                </a:extLst>
              </a:tr>
              <a:tr h="20118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11,197,448.27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3,851,997.25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-1,028,922.85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82,080.72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3,875,346.10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4,358,868.97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11,139,370.19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58,078.08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0.52%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960989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12,090,331.14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4,158,746.66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-1,078,104.91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86,004.14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4,174,979.84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4,681,903.73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12,023,529.46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66,801.68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0.56%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804351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6,463,669.88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2,223,576.95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-595,022.71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47,467.01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2,237,719.32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2,517,873.03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6,431,613.60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32,056.28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989841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5,797,904.63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1,994,471.71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-525,720.31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41,938.52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2,005,494.43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2,253,878.00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5,770,062.35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27,842.28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0.48%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264590"/>
                  </a:ext>
                </a:extLst>
              </a:tr>
              <a:tr h="19352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7,091,005.68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2,439,256.65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-644,378.12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51,404.26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2,451,922.23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2,754,574.70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7,052,779.72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38,225.96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0.54%</a:t>
                      </a:r>
                    </a:p>
                  </a:txBody>
                  <a:tcPr marL="7391" marR="7391" marT="73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17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3722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3522B1-49D7-FFD4-1ADC-1109EAADE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27360"/>
              </p:ext>
            </p:extLst>
          </p:nvPr>
        </p:nvGraphicFramePr>
        <p:xfrm>
          <a:off x="670560" y="914400"/>
          <a:ext cx="10556441" cy="7424915"/>
        </p:xfrm>
        <a:graphic>
          <a:graphicData uri="http://schemas.openxmlformats.org/drawingml/2006/table">
            <a:tbl>
              <a:tblPr/>
              <a:tblGrid>
                <a:gridCol w="377952">
                  <a:extLst>
                    <a:ext uri="{9D8B030D-6E8A-4147-A177-3AD203B41FA5}">
                      <a16:colId xmlns:a16="http://schemas.microsoft.com/office/drawing/2014/main" val="4081211685"/>
                    </a:ext>
                  </a:extLst>
                </a:gridCol>
                <a:gridCol w="2255923">
                  <a:extLst>
                    <a:ext uri="{9D8B030D-6E8A-4147-A177-3AD203B41FA5}">
                      <a16:colId xmlns:a16="http://schemas.microsoft.com/office/drawing/2014/main" val="4075381827"/>
                    </a:ext>
                  </a:extLst>
                </a:gridCol>
                <a:gridCol w="1154066">
                  <a:extLst>
                    <a:ext uri="{9D8B030D-6E8A-4147-A177-3AD203B41FA5}">
                      <a16:colId xmlns:a16="http://schemas.microsoft.com/office/drawing/2014/main" val="2093161603"/>
                    </a:ext>
                  </a:extLst>
                </a:gridCol>
                <a:gridCol w="846935">
                  <a:extLst>
                    <a:ext uri="{9D8B030D-6E8A-4147-A177-3AD203B41FA5}">
                      <a16:colId xmlns:a16="http://schemas.microsoft.com/office/drawing/2014/main" val="241305421"/>
                    </a:ext>
                  </a:extLst>
                </a:gridCol>
                <a:gridCol w="819014">
                  <a:extLst>
                    <a:ext uri="{9D8B030D-6E8A-4147-A177-3AD203B41FA5}">
                      <a16:colId xmlns:a16="http://schemas.microsoft.com/office/drawing/2014/main" val="2252158563"/>
                    </a:ext>
                  </a:extLst>
                </a:gridCol>
                <a:gridCol w="846935">
                  <a:extLst>
                    <a:ext uri="{9D8B030D-6E8A-4147-A177-3AD203B41FA5}">
                      <a16:colId xmlns:a16="http://schemas.microsoft.com/office/drawing/2014/main" val="3073186545"/>
                    </a:ext>
                  </a:extLst>
                </a:gridCol>
                <a:gridCol w="846935">
                  <a:extLst>
                    <a:ext uri="{9D8B030D-6E8A-4147-A177-3AD203B41FA5}">
                      <a16:colId xmlns:a16="http://schemas.microsoft.com/office/drawing/2014/main" val="2199800442"/>
                    </a:ext>
                  </a:extLst>
                </a:gridCol>
                <a:gridCol w="846935">
                  <a:extLst>
                    <a:ext uri="{9D8B030D-6E8A-4147-A177-3AD203B41FA5}">
                      <a16:colId xmlns:a16="http://schemas.microsoft.com/office/drawing/2014/main" val="913997992"/>
                    </a:ext>
                  </a:extLst>
                </a:gridCol>
                <a:gridCol w="970252">
                  <a:extLst>
                    <a:ext uri="{9D8B030D-6E8A-4147-A177-3AD203B41FA5}">
                      <a16:colId xmlns:a16="http://schemas.microsoft.com/office/drawing/2014/main" val="3910331093"/>
                    </a:ext>
                  </a:extLst>
                </a:gridCol>
                <a:gridCol w="998174">
                  <a:extLst>
                    <a:ext uri="{9D8B030D-6E8A-4147-A177-3AD203B41FA5}">
                      <a16:colId xmlns:a16="http://schemas.microsoft.com/office/drawing/2014/main" val="1548667305"/>
                    </a:ext>
                  </a:extLst>
                </a:gridCol>
                <a:gridCol w="593320">
                  <a:extLst>
                    <a:ext uri="{9D8B030D-6E8A-4147-A177-3AD203B41FA5}">
                      <a16:colId xmlns:a16="http://schemas.microsoft.com/office/drawing/2014/main" val="3202456394"/>
                    </a:ext>
                  </a:extLst>
                </a:gridCol>
              </a:tblGrid>
              <a:tr h="1630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707232"/>
                  </a:ext>
                </a:extLst>
              </a:tr>
              <a:tr h="1630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</a:rPr>
                        <a:t>CONCILIACION DE PARTICIPACIONES  A MUNICIPIOS OCTUBRE - DICIEMBRE 2024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02148"/>
                  </a:ext>
                </a:extLst>
              </a:tr>
              <a:tr h="16300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3022"/>
                  </a:ext>
                </a:extLst>
              </a:tr>
              <a:tr h="2611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 DE PARTICIPACIONES FORMULA 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3" marR="7213" marT="7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3" marR="7213" marT="7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3" marR="7213" marT="72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3" marR="7213" marT="721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 PAGADO OCT DIC 2024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AJUSTE OCT- DIC  2024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% 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02977"/>
                  </a:ext>
                </a:extLst>
              </a:tr>
              <a:tr h="4159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2DO AJS CUATR 24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FIEEF FOIFR 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7213" marR="7213" marT="72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212074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5,678,884.99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1,955,181.45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-665,795.01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53,112.76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2,002,446.61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2,307,863.01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5,652,808.82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26,076.17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048190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5,825,722.82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2,006,305.87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-732,186.97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58,409.08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2,067,312.97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2,401,770.13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5,801,611.08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24,111.74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0.42%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72780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5,899,280.95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2,030,756.14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-659,699.32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52,626.49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2,073,079.41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2,378,654.95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5,875,417.67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23,863.28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0.41%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579673"/>
                  </a:ext>
                </a:extLst>
              </a:tr>
              <a:tr h="16964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5,136,173.15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1,767,782.20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-549,270.67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43,817.21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1,798,392.43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2,053,863.06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5,114,584.23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21,588.92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0.42%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026690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5,033,118.29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1,731,700.37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-483,237.61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38,549.53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1,748,179.13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1,975,481.17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5,010,672.59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22,445.70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0.45%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500415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20,841,842.19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7,167,208.17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-1,696,255.50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135,316.14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7,154,905.76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7,959,883.40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20,721,057.97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120,784.22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0.58%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749156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6,145,535.03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2,114,647.53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-609,905.21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48,654.24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2,139,388.09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2,424,909.44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6,117,694.09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27,840.94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950161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5,221,833.85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1,798,225.57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-647,388.30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51,644.39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1,850,531.58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2,146,332.36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5,199,345.60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22,488.25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0.43%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553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6,269,925.88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2,157,785.99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-651,907.30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52,004.89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2,190,442.80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2,494,352.67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6,242,679.05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27,246.83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594807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5,667,566.58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1,951,130.80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-645,738.75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51,512.80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1,994,861.03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2,293,624.43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5,645,390.31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22,176.27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0.39%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491421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9,002,449.83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3,102,823.98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-1,347,362.29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107,483.73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3,251,758.88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3,860,549.52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8,975,253.82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27,196.01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33687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5,216,013.60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1,794,392.90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-481,959.44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38,447.56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1,806,332.36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2,033,288.05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5,190,501.43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25,512.17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0.49%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10938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7,237,940.37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2,488,565.86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-566,925.92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45,225.63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2,474,354.51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2,737,582.10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7,178,802.18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59,138.19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0.82%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30344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9,830,539.34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3,384,031.57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-1,097,103.62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87,519.73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3,454,279.43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3,963,007.95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9,791,735.06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38,804.28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0.40%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242666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8,810,657.55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3,032,340.11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-931,388.28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74,300.05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3,081,890.40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3,515,249.82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8,772,392.10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38,265.45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0162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6,802,756.60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2,339,841.42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-605,033.56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48,265.61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2,346,373.55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2,627,575.33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6,757,022.35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45,734.25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0.68%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097157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7,746,489.96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2,668,733.98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-1,053,500.83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84,041.39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2,770,463.29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3,249,836.08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7,719,573.91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26,916.05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0.35%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78728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12,632,888.21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4,348,740.87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-1,414,640.08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112,850.71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4,439,854.46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5,095,038.50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12,581,844.46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51,043.75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0.41%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373558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7,164,256.96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2,463,712.59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-598,720.01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47,761.96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2,460,249.82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2,738,807.55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7,111,811.91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52,445.05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0.74%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673357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40,723,335.56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14,009,071.67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-3,699,040.61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295,085.21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14,092,649.91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15,846,338.36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40,544,104.54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179,231.02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06611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14,525,605.03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4,995,105.97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-1,187,396.29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94,722.69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4,985,753.26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5,545,813.92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14,433,999.55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91,605.48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0.63%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288388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5,446,094.79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1,873,572.92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-506,259.06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40,386.03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1,886,673.75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2,124,751.88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5,419,125.52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26,969.27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10804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10,271,232.45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3,533,138.38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-922,766.76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73,612.28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3,549,372.79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3,984,043.38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10,217,400.07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53,832.38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0.53%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963432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9,240,042.52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3,177,244.29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-735,164.71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58,646.62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3,165,833.80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3,512,820.04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9,179,380.04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60,662.48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0.66%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263841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10,258,888.14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3,530,670.49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-1,074,365.79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85,705.86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3,586,060.41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4,086,635.34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10,214,706.31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44,181.83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0.43%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35140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7,296,905.80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2,511,348.03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-769,730.32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61,404.04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2,552,165.75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2,910,572.99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7,265,760.49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31,145.31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0.43%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021155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7,842,329.34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2,702,396.53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-1,129,258.82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90,084.86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2,819,631.88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3,329,292.28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7,812,146.73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30,182.61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0.39%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39703"/>
                  </a:ext>
                </a:extLst>
              </a:tr>
              <a:tr h="19540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13,035,708.63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4,486,228.75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-1,356,357.07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108,201.27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4,554,315.77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5,186,519.04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12,978,907.76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56,800.87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0.44%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053125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14,907,050.35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5,126,478.78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-1,231,004.87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98,201.50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5,121,253.66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5,703,279.86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14,818,208.93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88,841.42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0.60%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93323"/>
                  </a:ext>
                </a:extLst>
              </a:tr>
              <a:tr h="20314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6,289,748.26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2,164,273.46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-625,136.60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49,869.32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2,189,670.79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2,482,070.14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6,260,747.11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effectLst/>
                          <a:latin typeface="Arial" panose="020B0604020202020204" pitchFamily="34" charset="0"/>
                        </a:rPr>
                        <a:t>29,001.15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effectLst/>
                          <a:latin typeface="Arial" panose="020B0604020202020204" pitchFamily="34" charset="0"/>
                        </a:rPr>
                        <a:t>0.46%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043500"/>
                  </a:ext>
                </a:extLst>
              </a:tr>
              <a:tr h="163000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871112"/>
                  </a:ext>
                </a:extLst>
              </a:tr>
              <a:tr h="212821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3" marR="7213" marT="72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598,306,234.60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205,875,572.40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-59,768,589.80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4,767,946.20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208,315,485.40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236,167,899.17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595,358,313.37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2,947,921.23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0.50%</a:t>
                      </a:r>
                    </a:p>
                  </a:txBody>
                  <a:tcPr marL="7213" marR="7213" marT="72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95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121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A40A28-2182-BAC1-55BE-044527C2F356}"/>
              </a:ext>
            </a:extLst>
          </p:cNvPr>
          <p:cNvSpPr txBox="1"/>
          <p:nvPr/>
        </p:nvSpPr>
        <p:spPr>
          <a:xfrm>
            <a:off x="724829" y="2494508"/>
            <a:ext cx="107423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CUARTO AJUSTE TRIMESTRAL DEL FONDO DE COMPENSACIÓN, INCENTIVO A LA VENTA FINAL DE GASOLINAS Y DI</a:t>
            </a:r>
            <a:r>
              <a:rPr lang="es-MX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SEL, IMPUESTO SOBRE AUTOMÓVILES NUEVOS E ISR ENAJENACIÓN DE BIENES INMUEBLES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 - DICIEMBRE 2024.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5C66A5-44BA-4262-B18B-84F23161E58A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CUARTO AJUSTE TRIMESTRAL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FONDO DE COMPENSACIÓN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- DIC 2024.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9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34D6F1-7C53-77D6-7FAC-660669724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31479"/>
              </p:ext>
            </p:extLst>
          </p:nvPr>
        </p:nvGraphicFramePr>
        <p:xfrm>
          <a:off x="1280160" y="2023872"/>
          <a:ext cx="9534145" cy="4848591"/>
        </p:xfrm>
        <a:graphic>
          <a:graphicData uri="http://schemas.openxmlformats.org/drawingml/2006/table">
            <a:tbl>
              <a:tblPr/>
              <a:tblGrid>
                <a:gridCol w="4823889">
                  <a:extLst>
                    <a:ext uri="{9D8B030D-6E8A-4147-A177-3AD203B41FA5}">
                      <a16:colId xmlns:a16="http://schemas.microsoft.com/office/drawing/2014/main" val="3318568125"/>
                    </a:ext>
                  </a:extLst>
                </a:gridCol>
                <a:gridCol w="1642175">
                  <a:extLst>
                    <a:ext uri="{9D8B030D-6E8A-4147-A177-3AD203B41FA5}">
                      <a16:colId xmlns:a16="http://schemas.microsoft.com/office/drawing/2014/main" val="3215807375"/>
                    </a:ext>
                  </a:extLst>
                </a:gridCol>
                <a:gridCol w="1539539">
                  <a:extLst>
                    <a:ext uri="{9D8B030D-6E8A-4147-A177-3AD203B41FA5}">
                      <a16:colId xmlns:a16="http://schemas.microsoft.com/office/drawing/2014/main" val="198693317"/>
                    </a:ext>
                  </a:extLst>
                </a:gridCol>
                <a:gridCol w="1528542">
                  <a:extLst>
                    <a:ext uri="{9D8B030D-6E8A-4147-A177-3AD203B41FA5}">
                      <a16:colId xmlns:a16="http://schemas.microsoft.com/office/drawing/2014/main" val="1739788885"/>
                    </a:ext>
                  </a:extLst>
                </a:gridCol>
              </a:tblGrid>
              <a:tr h="2564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DETERMINACIÓN DE PARTICIPACION DE INGRESO POR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584220"/>
                  </a:ext>
                </a:extLst>
              </a:tr>
              <a:tr h="2692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FONDO DE COMPENSACIÓN OCTUBRE - DICIEMBRE 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9876"/>
                  </a:ext>
                </a:extLst>
              </a:tr>
              <a:tr h="3820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PARTICIPACIONES FEDERALES FOCO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INGRESOS OCT DIC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 MUNICIPIOS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97398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674541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DE COMPENSACIÓN OCT - DIC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143,802,367.00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28,760,473.40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7015"/>
                  </a:ext>
                </a:extLst>
              </a:tr>
              <a:tr h="2692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30896"/>
                  </a:ext>
                </a:extLst>
              </a:tr>
              <a:tr h="2692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143,802,367.00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28,760,473.40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965070"/>
                  </a:ext>
                </a:extLst>
              </a:tr>
              <a:tr h="2692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612975"/>
                  </a:ext>
                </a:extLst>
              </a:tr>
              <a:tr h="43595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FONDO ESTATAL PARTICIPABLE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PARTICIPACION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8041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I: FONDO POBLACIONAL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Trebuchet MS" panose="020B0603020202020204" pitchFamily="34" charset="0"/>
                        </a:rPr>
                        <a:t>            20,132,331.38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159407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II: FONDO DE INCENTIVO A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Trebuchet MS" panose="020B0603020202020204" pitchFamily="34" charset="0"/>
                        </a:rPr>
                        <a:t>             2,876,047.34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846217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III: FONDO DE NIVEL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Trebuchet MS" panose="020B0603020202020204" pitchFamily="34" charset="0"/>
                        </a:rPr>
                        <a:t>             1,438,023.67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071555"/>
                  </a:ext>
                </a:extLst>
              </a:tr>
              <a:tr h="2564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IV: FONDO DE INCENTIVO A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Trebuchet MS" panose="020B0603020202020204" pitchFamily="34" charset="0"/>
                        </a:rPr>
                        <a:t>             2,876,047.34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178792"/>
                  </a:ext>
                </a:extLst>
              </a:tr>
              <a:tr h="2692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rebuchet MS" panose="020B0603020202020204" pitchFamily="34" charset="0"/>
                        </a:rPr>
                        <a:t>FONDO V: FONDO DE NIVEL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Trebuchet MS" panose="020B0603020202020204" pitchFamily="34" charset="0"/>
                        </a:rPr>
                        <a:t>             1,438,023.67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226046"/>
                  </a:ext>
                </a:extLst>
              </a:tr>
              <a:tr h="3077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28,760,473.40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8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9203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AD2C94-15ED-9E11-8D21-480B9938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12806"/>
              </p:ext>
            </p:extLst>
          </p:nvPr>
        </p:nvGraphicFramePr>
        <p:xfrm>
          <a:off x="1548384" y="982410"/>
          <a:ext cx="8961119" cy="7774560"/>
        </p:xfrm>
        <a:graphic>
          <a:graphicData uri="http://schemas.openxmlformats.org/drawingml/2006/table">
            <a:tbl>
              <a:tblPr/>
              <a:tblGrid>
                <a:gridCol w="302612">
                  <a:extLst>
                    <a:ext uri="{9D8B030D-6E8A-4147-A177-3AD203B41FA5}">
                      <a16:colId xmlns:a16="http://schemas.microsoft.com/office/drawing/2014/main" val="644585420"/>
                    </a:ext>
                  </a:extLst>
                </a:gridCol>
                <a:gridCol w="1921590">
                  <a:extLst>
                    <a:ext uri="{9D8B030D-6E8A-4147-A177-3AD203B41FA5}">
                      <a16:colId xmlns:a16="http://schemas.microsoft.com/office/drawing/2014/main" val="2609902704"/>
                    </a:ext>
                  </a:extLst>
                </a:gridCol>
                <a:gridCol w="1350410">
                  <a:extLst>
                    <a:ext uri="{9D8B030D-6E8A-4147-A177-3AD203B41FA5}">
                      <a16:colId xmlns:a16="http://schemas.microsoft.com/office/drawing/2014/main" val="820012054"/>
                    </a:ext>
                  </a:extLst>
                </a:gridCol>
                <a:gridCol w="1013753">
                  <a:extLst>
                    <a:ext uri="{9D8B030D-6E8A-4147-A177-3AD203B41FA5}">
                      <a16:colId xmlns:a16="http://schemas.microsoft.com/office/drawing/2014/main" val="969674431"/>
                    </a:ext>
                  </a:extLst>
                </a:gridCol>
                <a:gridCol w="1013753">
                  <a:extLst>
                    <a:ext uri="{9D8B030D-6E8A-4147-A177-3AD203B41FA5}">
                      <a16:colId xmlns:a16="http://schemas.microsoft.com/office/drawing/2014/main" val="1537440525"/>
                    </a:ext>
                  </a:extLst>
                </a:gridCol>
                <a:gridCol w="1009969">
                  <a:extLst>
                    <a:ext uri="{9D8B030D-6E8A-4147-A177-3AD203B41FA5}">
                      <a16:colId xmlns:a16="http://schemas.microsoft.com/office/drawing/2014/main" val="2972565468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1793636007"/>
                    </a:ext>
                  </a:extLst>
                </a:gridCol>
                <a:gridCol w="1180190">
                  <a:extLst>
                    <a:ext uri="{9D8B030D-6E8A-4147-A177-3AD203B41FA5}">
                      <a16:colId xmlns:a16="http://schemas.microsoft.com/office/drawing/2014/main" val="32182190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9638"/>
                  </a:ext>
                </a:extLst>
              </a:tr>
              <a:tr h="24165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COMPENSACIÓN OCT - DIC REAL 2024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17088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61741"/>
                  </a:ext>
                </a:extLst>
              </a:tr>
              <a:tr h="2054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7867"/>
                  </a:ext>
                </a:extLst>
              </a:tr>
              <a:tr h="1812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52237"/>
                  </a:ext>
                </a:extLst>
              </a:tr>
              <a:tr h="1933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DE 2024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DE 2024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91678"/>
                  </a:ext>
                </a:extLst>
              </a:tr>
              <a:tr h="5511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27590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208,144.40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14,309.84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96,075.84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97,758.72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208,144.40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98049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447,057.87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30,735.04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206,354.15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209,968.68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447,057.87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115189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303,582.34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20,871.15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140,128.34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142,582.85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303,582.34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651587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380,789.18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26,179.09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175,765.68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178,844.42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380,789.19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058932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1,898,434.72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130,516.58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876,284.49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891,633.64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1,898,434.71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43827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203,331.60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13,978.96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93,854.33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95,498.30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203,331.59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664265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184,792.84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12,704.43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85,297.17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86,791.25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184,792.85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309026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991,417.00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68,159.50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457,620.86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465,636.63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991,416.99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9092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1,394,834.75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95,894.30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643,831.49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655,108.96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1,394,834.75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37381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684,674.30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47,071.07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316,033.77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321,569.47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684,674.31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870918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341,420.71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23,472.53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157,593.87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160,354.31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341,420.71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384779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211,408.52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14,534.25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97,582.50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99,291.77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211,408.52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55209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350,352.41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24,086.58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161,716.58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164,549.24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350,352.40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807405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138,492.57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9,521.31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63,925.76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65,045.50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138,492.57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407991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198,053.82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13,616.12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91,418.21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93,019.50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198,053.83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36535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1,924,430.30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132,303.77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888,283.60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903,842.92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1,924,430.29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54393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299,114.04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20,563.96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138,065.85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140,484.23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299,114.04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047833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753,685.27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51,815.55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347,888.03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353,981.70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753,685.28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91857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279,829.01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19,238.13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129,164.21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131,426.67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279,829.01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6570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397,448.95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27,324.45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183,455.53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186,668.97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397,448.95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110326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133,749.58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9,195.23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61,736.48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62,817.87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133,749.58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332025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266,416.13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18,315.99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122,973.06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125,127.07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266,416.12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48341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151,653.50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10,426.11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70,000.62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71,226.76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151,653.49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64684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517,551.80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35,581.47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238,892.92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243,077.41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517,551.80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31552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495,748.86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34,082.52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228,829.06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232,837.27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495,748.85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04077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553,912.01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38,081.22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255,676.16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260,154.63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553,912.01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50283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629,373.55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43,269.17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290,507.90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295,596.48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629,373.55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50226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215,679.74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14,827.89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99,554.02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101,297.83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215,679.74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04436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169,821.29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11,675.14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78,386.56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79,759.59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169,821.29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284896"/>
                  </a:ext>
                </a:extLst>
              </a:tr>
              <a:tr h="21221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262,797.10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18,067.19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121,302.58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123,427.33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262,797.10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5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8521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FBADE4-3FBC-13F5-68D3-244AD008E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79954"/>
              </p:ext>
            </p:extLst>
          </p:nvPr>
        </p:nvGraphicFramePr>
        <p:xfrm>
          <a:off x="1853184" y="841248"/>
          <a:ext cx="8473438" cy="7999442"/>
        </p:xfrm>
        <a:graphic>
          <a:graphicData uri="http://schemas.openxmlformats.org/drawingml/2006/table">
            <a:tbl>
              <a:tblPr/>
              <a:tblGrid>
                <a:gridCol w="286144">
                  <a:extLst>
                    <a:ext uri="{9D8B030D-6E8A-4147-A177-3AD203B41FA5}">
                      <a16:colId xmlns:a16="http://schemas.microsoft.com/office/drawing/2014/main" val="1033882845"/>
                    </a:ext>
                  </a:extLst>
                </a:gridCol>
                <a:gridCol w="1817014">
                  <a:extLst>
                    <a:ext uri="{9D8B030D-6E8A-4147-A177-3AD203B41FA5}">
                      <a16:colId xmlns:a16="http://schemas.microsoft.com/office/drawing/2014/main" val="478955111"/>
                    </a:ext>
                  </a:extLst>
                </a:gridCol>
                <a:gridCol w="1276918">
                  <a:extLst>
                    <a:ext uri="{9D8B030D-6E8A-4147-A177-3AD203B41FA5}">
                      <a16:colId xmlns:a16="http://schemas.microsoft.com/office/drawing/2014/main" val="740122149"/>
                    </a:ext>
                  </a:extLst>
                </a:gridCol>
                <a:gridCol w="958582">
                  <a:extLst>
                    <a:ext uri="{9D8B030D-6E8A-4147-A177-3AD203B41FA5}">
                      <a16:colId xmlns:a16="http://schemas.microsoft.com/office/drawing/2014/main" val="1705613333"/>
                    </a:ext>
                  </a:extLst>
                </a:gridCol>
                <a:gridCol w="958582">
                  <a:extLst>
                    <a:ext uri="{9D8B030D-6E8A-4147-A177-3AD203B41FA5}">
                      <a16:colId xmlns:a16="http://schemas.microsoft.com/office/drawing/2014/main" val="1029220551"/>
                    </a:ext>
                  </a:extLst>
                </a:gridCol>
                <a:gridCol w="955004">
                  <a:extLst>
                    <a:ext uri="{9D8B030D-6E8A-4147-A177-3AD203B41FA5}">
                      <a16:colId xmlns:a16="http://schemas.microsoft.com/office/drawing/2014/main" val="3976889714"/>
                    </a:ext>
                  </a:extLst>
                </a:gridCol>
                <a:gridCol w="1105232">
                  <a:extLst>
                    <a:ext uri="{9D8B030D-6E8A-4147-A177-3AD203B41FA5}">
                      <a16:colId xmlns:a16="http://schemas.microsoft.com/office/drawing/2014/main" val="110443909"/>
                    </a:ext>
                  </a:extLst>
                </a:gridCol>
                <a:gridCol w="1115962">
                  <a:extLst>
                    <a:ext uri="{9D8B030D-6E8A-4147-A177-3AD203B41FA5}">
                      <a16:colId xmlns:a16="http://schemas.microsoft.com/office/drawing/2014/main" val="2044231902"/>
                    </a:ext>
                  </a:extLst>
                </a:gridCol>
              </a:tblGrid>
              <a:tr h="15912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4810"/>
                  </a:ext>
                </a:extLst>
              </a:tr>
              <a:tr h="15912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COMPENSACIÓN OCT - DIC REAL 2024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91795"/>
                  </a:ext>
                </a:extLst>
              </a:tr>
              <a:tr h="15912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92265"/>
                  </a:ext>
                </a:extLst>
              </a:tr>
              <a:tr h="2033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51900"/>
                  </a:ext>
                </a:extLst>
              </a:tr>
              <a:tr h="1793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37213"/>
                  </a:ext>
                </a:extLst>
              </a:tr>
              <a:tr h="3094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DE 2024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DE 2024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32974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177,954.30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12,234.28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82,140.62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83,579.40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177,954.30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822537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219,224.16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15,071.57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101,190.06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102,962.53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219,224.16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229992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219,996.05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15,124.64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101,546.36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103,325.06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219,996.06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52717"/>
                  </a:ext>
                </a:extLst>
              </a:tr>
              <a:tr h="3094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172,120.38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11,833.21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79,447.78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80,839.40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172,120.39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65640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128,984.41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8,867.62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59,536.96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60,579.82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128,984.40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81466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1,386,201.14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95,300.74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639,846.37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651,054.03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1,386,201.14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440025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210,949.29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14,502.68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97,370.52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99,076.08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210,949.28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097733"/>
                  </a:ext>
                </a:extLst>
              </a:tr>
              <a:tr h="3094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180,750.93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12,426.55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83,431.49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84,892.89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180,750.93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44397"/>
                  </a:ext>
                </a:extLst>
              </a:tr>
              <a:tr h="3094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237,837.59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16,351.23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109,781.70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111,704.66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237,837.59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536113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216,624.82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14,892.86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99,990.25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101,741.70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216,624.81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916476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570,246.70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39,204.22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263,215.97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267,826.51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570,246.70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979629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154,701.82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10,635.68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71,407.68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72,658.47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154,701.83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59898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256,447.29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17,630.65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118,371.61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120,445.03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256,447.29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08242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532,539.10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36,611.84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245,810.80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250,116.46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532,539.10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745304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453,869.96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31,203.37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209,498.49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213,168.10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453,869.96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782621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270,776.74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18,615.78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124,985.84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127,175.11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270,776.73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2228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397,046.52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27,296.78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183,269.77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186,479.96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397,046.51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40424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737,394.63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50,695.57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340,368.55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346,330.50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737,394.62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622671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271,081.49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18,636.74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125,126.51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127,318.24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271,081.49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22999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2,121,140.88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145,827.54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979,081.79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996,231.55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2,121,140.88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18163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798,883.14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54,922.88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368,750.58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375,209.68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798,883.14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49779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169,424.54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11,647.87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78,203.42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79,573.25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169,424.54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48693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459,533.89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31,592.76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212,112.87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215,828.27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459,533.90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496816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359,473.47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24,713.65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165,926.71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168,833.11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359,473.47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49762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531,842.17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36,563.92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245,489.11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249,789.14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531,842.17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605242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280,931.58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19,313.93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129,673.14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131,944.51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280,931.58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8048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401,898.09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27,630.32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185,509.18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188,758.59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401,898.09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508119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807,153.38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55,491.45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372,567.99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379,093.95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807,153.39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573075"/>
                  </a:ext>
                </a:extLst>
              </a:tr>
              <a:tr h="20331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818,566.56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56,276.10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377,836.10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384,454.35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818,566.55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78217"/>
                  </a:ext>
                </a:extLst>
              </a:tr>
              <a:tr h="21526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228,880.21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15,735.43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105,647.16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107,497.68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228,880.27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48101"/>
                  </a:ext>
                </a:extLst>
              </a:tr>
              <a:tr h="159121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6609"/>
                  </a:ext>
                </a:extLst>
              </a:tr>
              <a:tr h="215269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28,760,473.40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1,977,270.40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13,275,335.00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13,507,868.00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28,760,473.40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9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2778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D165D3-48CD-4BFE-AEF2-CEA30AC088FD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CUARTO AJUSTE TRIMESTRAL INCENTIVO A LA VENTA FINAL DE GASOLINAS Y DI</a:t>
            </a:r>
            <a:r>
              <a:rPr lang="es-MX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 – DICIEMBRE 2024.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200A71-FFB8-3CC4-96CB-191DFE962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35359"/>
              </p:ext>
            </p:extLst>
          </p:nvPr>
        </p:nvGraphicFramePr>
        <p:xfrm>
          <a:off x="1109472" y="2499360"/>
          <a:ext cx="10046208" cy="4827112"/>
        </p:xfrm>
        <a:graphic>
          <a:graphicData uri="http://schemas.openxmlformats.org/drawingml/2006/table">
            <a:tbl>
              <a:tblPr/>
              <a:tblGrid>
                <a:gridCol w="5140283">
                  <a:extLst>
                    <a:ext uri="{9D8B030D-6E8A-4147-A177-3AD203B41FA5}">
                      <a16:colId xmlns:a16="http://schemas.microsoft.com/office/drawing/2014/main" val="2194713085"/>
                    </a:ext>
                  </a:extLst>
                </a:gridCol>
                <a:gridCol w="1749884">
                  <a:extLst>
                    <a:ext uri="{9D8B030D-6E8A-4147-A177-3AD203B41FA5}">
                      <a16:colId xmlns:a16="http://schemas.microsoft.com/office/drawing/2014/main" val="2641725987"/>
                    </a:ext>
                  </a:extLst>
                </a:gridCol>
                <a:gridCol w="1640516">
                  <a:extLst>
                    <a:ext uri="{9D8B030D-6E8A-4147-A177-3AD203B41FA5}">
                      <a16:colId xmlns:a16="http://schemas.microsoft.com/office/drawing/2014/main" val="4141759127"/>
                    </a:ext>
                  </a:extLst>
                </a:gridCol>
                <a:gridCol w="1515525">
                  <a:extLst>
                    <a:ext uri="{9D8B030D-6E8A-4147-A177-3AD203B41FA5}">
                      <a16:colId xmlns:a16="http://schemas.microsoft.com/office/drawing/2014/main" val="2060405950"/>
                    </a:ext>
                  </a:extLst>
                </a:gridCol>
              </a:tblGrid>
              <a:tr h="2104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587531"/>
                  </a:ext>
                </a:extLst>
              </a:tr>
              <a:tr h="2475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DETERMINACIÓN DE PARTICIPACION DE INGRESO POR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848858"/>
                  </a:ext>
                </a:extLst>
              </a:tr>
              <a:tr h="2475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GASOLINAS Y DIESEL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8518"/>
                  </a:ext>
                </a:extLst>
              </a:tr>
              <a:tr h="2475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 - DICIEMBRE DE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498549"/>
                  </a:ext>
                </a:extLst>
              </a:tr>
              <a:tr h="2104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6855"/>
                  </a:ext>
                </a:extLst>
              </a:tr>
              <a:tr h="4084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FEDERALES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OCT -DIC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MUNICIPIOS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09395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44779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GASOLINAS Y DIESEL OCTUBRE - DICIEMBRE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60,286,549.00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12,057,309.80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045563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809950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60,286,549.00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12,057,309.80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22822"/>
                  </a:ext>
                </a:extLst>
              </a:tr>
              <a:tr h="210413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906132"/>
                  </a:ext>
                </a:extLst>
              </a:tr>
              <a:tr h="2599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ESTATAL PARTICIPABLE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88409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I: FONDO POBLACIONAL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8,440,116.86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349079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II: FONDO DE INCENTIVO A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1,205,730.98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85376"/>
                  </a:ext>
                </a:extLst>
              </a:tr>
              <a:tr h="2475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III: FONDO DE NIVEL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602,865.49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67147"/>
                  </a:ext>
                </a:extLst>
              </a:tr>
              <a:tr h="4084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IV: FONDO DE INCENTIVO A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1,205,730.98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24841"/>
                  </a:ext>
                </a:extLst>
              </a:tr>
              <a:tr h="4084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V: FONDO DE NIVEL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602,865.49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1482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12,057,309.80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13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7322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02BABE-FDA5-113E-25D8-2271DBC30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44761"/>
              </p:ext>
            </p:extLst>
          </p:nvPr>
        </p:nvGraphicFramePr>
        <p:xfrm>
          <a:off x="2084832" y="1051421"/>
          <a:ext cx="8388096" cy="7501029"/>
        </p:xfrm>
        <a:graphic>
          <a:graphicData uri="http://schemas.openxmlformats.org/drawingml/2006/table">
            <a:tbl>
              <a:tblPr/>
              <a:tblGrid>
                <a:gridCol w="287141">
                  <a:extLst>
                    <a:ext uri="{9D8B030D-6E8A-4147-A177-3AD203B41FA5}">
                      <a16:colId xmlns:a16="http://schemas.microsoft.com/office/drawing/2014/main" val="1559196210"/>
                    </a:ext>
                  </a:extLst>
                </a:gridCol>
                <a:gridCol w="1823343">
                  <a:extLst>
                    <a:ext uri="{9D8B030D-6E8A-4147-A177-3AD203B41FA5}">
                      <a16:colId xmlns:a16="http://schemas.microsoft.com/office/drawing/2014/main" val="1580865098"/>
                    </a:ext>
                  </a:extLst>
                </a:gridCol>
                <a:gridCol w="1281365">
                  <a:extLst>
                    <a:ext uri="{9D8B030D-6E8A-4147-A177-3AD203B41FA5}">
                      <a16:colId xmlns:a16="http://schemas.microsoft.com/office/drawing/2014/main" val="159307052"/>
                    </a:ext>
                  </a:extLst>
                </a:gridCol>
                <a:gridCol w="961921">
                  <a:extLst>
                    <a:ext uri="{9D8B030D-6E8A-4147-A177-3AD203B41FA5}">
                      <a16:colId xmlns:a16="http://schemas.microsoft.com/office/drawing/2014/main" val="53312299"/>
                    </a:ext>
                  </a:extLst>
                </a:gridCol>
                <a:gridCol w="961921">
                  <a:extLst>
                    <a:ext uri="{9D8B030D-6E8A-4147-A177-3AD203B41FA5}">
                      <a16:colId xmlns:a16="http://schemas.microsoft.com/office/drawing/2014/main" val="2307949611"/>
                    </a:ext>
                  </a:extLst>
                </a:gridCol>
                <a:gridCol w="958331">
                  <a:extLst>
                    <a:ext uri="{9D8B030D-6E8A-4147-A177-3AD203B41FA5}">
                      <a16:colId xmlns:a16="http://schemas.microsoft.com/office/drawing/2014/main" val="1487242420"/>
                    </a:ext>
                  </a:extLst>
                </a:gridCol>
                <a:gridCol w="1109081">
                  <a:extLst>
                    <a:ext uri="{9D8B030D-6E8A-4147-A177-3AD203B41FA5}">
                      <a16:colId xmlns:a16="http://schemas.microsoft.com/office/drawing/2014/main" val="2327908866"/>
                    </a:ext>
                  </a:extLst>
                </a:gridCol>
                <a:gridCol w="1004993">
                  <a:extLst>
                    <a:ext uri="{9D8B030D-6E8A-4147-A177-3AD203B41FA5}">
                      <a16:colId xmlns:a16="http://schemas.microsoft.com/office/drawing/2014/main" val="1901147356"/>
                    </a:ext>
                  </a:extLst>
                </a:gridCol>
              </a:tblGrid>
              <a:tr h="13120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3606"/>
                  </a:ext>
                </a:extLst>
              </a:tr>
              <a:tr h="22761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GASOLINAS Y DISESEL  OCT - DIC REAL 2024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42244"/>
                  </a:ext>
                </a:extLst>
              </a:tr>
              <a:tr h="6281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59998"/>
                  </a:ext>
                </a:extLst>
              </a:tr>
              <a:tr h="1934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13356"/>
                  </a:ext>
                </a:extLst>
              </a:tr>
              <a:tr h="1707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9201" marR="9201" marT="92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10918"/>
                  </a:ext>
                </a:extLst>
              </a:tr>
              <a:tr h="312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 DE 2024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 DE 2024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1130"/>
                  </a:ext>
                </a:extLst>
              </a:tr>
              <a:tr h="5842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01" marR="9201" marT="920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376522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87,260.78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6,075.28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40,443.67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40,741.82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87,260.77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973929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187,420.95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13,048.65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86,865.96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87,506.34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187,420.95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68842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127,271.42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8,860.91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58,987.83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59,422.69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127,271.43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333789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159,639.00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11,114.41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73,989.57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74,535.02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159,639.00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77487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795,884.52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55,411.18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368,876.99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371,596.35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795,884.52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61906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85,243.11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5,934.81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39,508.52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39,799.77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85,243.10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61321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77,471.07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5,393.70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35,906.33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36,171.03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77,471.06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67087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415,633.70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28,937.31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192,638.14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194,058.25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415,633.70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961324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584,759.31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40,712.19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271,024.57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273,022.56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584,759.32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083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287,037.35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19,984.15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133,036.23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134,016.97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287,037.35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35796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143,134.48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9,965.33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66,340.04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66,829.11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143,134.48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929638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88,629.21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6,170.55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41,077.92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41,380.74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88,629.21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07559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146,878.93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10,226.02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68,075.53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68,577.38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146,878.93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78156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58,060.51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4,042.30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26,909.92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27,108.29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58,060.51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166583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83,030.49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5,780.76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38,483.02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38,766.71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83,030.49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288992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806,782.70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56,169.93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373,928.09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376,684.67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806,782.69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2724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125,398.17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8,730.49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58,119.62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58,548.07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125,398.18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64448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315,968.96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21,998.43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146,445.46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147,525.06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315,968.95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2548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117,313.27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8,167.60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54,372.42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54,773.25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117,313.27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02375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166,623.30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11,600.67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77,226.66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77,795.97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166,623.30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18853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56,072.10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3,903.86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25,988.33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26,179.91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56,072.10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13438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111,690.16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7,776.11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51,766.21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52,147.84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111,690.16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9488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63,577.99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4,426.44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29,467.16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29,684.39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63,577.99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061433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216,974.26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15,106.21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100,563.35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101,304.70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216,974.26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38070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207,833.77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14,469.83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96,326.91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97,037.03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207,833.77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6446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232,217.62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16,167.49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107,628.35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108,421.79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232,217.63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7661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263,853.51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18,370.04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122,290.97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123,192.49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263,853.50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376491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90,419.84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6,295.22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41,907.83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42,216.79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90,419.84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92046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71,194.51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4,956.71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32,997.28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33,240.53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71,194.52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966993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110,172.94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7,670.48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51,063.02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51,439.45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110,172.95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01" marR="9201" marT="920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81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063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269242" y="1380342"/>
            <a:ext cx="1164866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DETERMINACIÓN DEL CUARTO AJUSTE TRIMESTRAL DEL FONDO DE COMPENSACIÓN E INCENTIVO A LA VENTA FINAL DE GASOLINAS Y DIESEL, ISAN Y ENBINM  POR EL PERIODO DE OCT -  DIC 2024.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VII. DETERMINACIÓN DE LOS INGRESOS EXCEDENTES A PODERES POR EL PERIODO OCT-DIC 2024.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VIII.- COMPORTAMIENTO DEL FONDO ISR MUNICIPAL OCT-DIC 2024.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IX. SUPLEMENTO A DEVOLVER DEL FONDO DE ESTABILIZACIÓN DE LOS INGRESOS DE LAS ENTIDADES FEDERATIVAS (FEIEF) OCT-DIC 2024.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69F345-092B-CBEC-CCC0-53513DFDBD43}"/>
              </a:ext>
            </a:extLst>
          </p:cNvPr>
          <p:cNvSpPr txBox="1"/>
          <p:nvPr/>
        </p:nvSpPr>
        <p:spPr>
          <a:xfrm>
            <a:off x="3736363" y="773768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</p:spTree>
    <p:extLst>
      <p:ext uri="{BB962C8B-B14F-4D97-AF65-F5344CB8AC3E}">
        <p14:creationId xmlns:p14="http://schemas.microsoft.com/office/powerpoint/2010/main" val="177601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1E1C927-C815-4AE5-C622-ED7EF432D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41455"/>
              </p:ext>
            </p:extLst>
          </p:nvPr>
        </p:nvGraphicFramePr>
        <p:xfrm>
          <a:off x="1731264" y="902208"/>
          <a:ext cx="8692897" cy="7739055"/>
        </p:xfrm>
        <a:graphic>
          <a:graphicData uri="http://schemas.openxmlformats.org/drawingml/2006/table">
            <a:tbl>
              <a:tblPr/>
              <a:tblGrid>
                <a:gridCol w="297574">
                  <a:extLst>
                    <a:ext uri="{9D8B030D-6E8A-4147-A177-3AD203B41FA5}">
                      <a16:colId xmlns:a16="http://schemas.microsoft.com/office/drawing/2014/main" val="4201381292"/>
                    </a:ext>
                  </a:extLst>
                </a:gridCol>
                <a:gridCol w="1889598">
                  <a:extLst>
                    <a:ext uri="{9D8B030D-6E8A-4147-A177-3AD203B41FA5}">
                      <a16:colId xmlns:a16="http://schemas.microsoft.com/office/drawing/2014/main" val="3278366525"/>
                    </a:ext>
                  </a:extLst>
                </a:gridCol>
                <a:gridCol w="1327927">
                  <a:extLst>
                    <a:ext uri="{9D8B030D-6E8A-4147-A177-3AD203B41FA5}">
                      <a16:colId xmlns:a16="http://schemas.microsoft.com/office/drawing/2014/main" val="1125881283"/>
                    </a:ext>
                  </a:extLst>
                </a:gridCol>
                <a:gridCol w="996875">
                  <a:extLst>
                    <a:ext uri="{9D8B030D-6E8A-4147-A177-3AD203B41FA5}">
                      <a16:colId xmlns:a16="http://schemas.microsoft.com/office/drawing/2014/main" val="182438839"/>
                    </a:ext>
                  </a:extLst>
                </a:gridCol>
                <a:gridCol w="996875">
                  <a:extLst>
                    <a:ext uri="{9D8B030D-6E8A-4147-A177-3AD203B41FA5}">
                      <a16:colId xmlns:a16="http://schemas.microsoft.com/office/drawing/2014/main" val="1306500200"/>
                    </a:ext>
                  </a:extLst>
                </a:gridCol>
                <a:gridCol w="993155">
                  <a:extLst>
                    <a:ext uri="{9D8B030D-6E8A-4147-A177-3AD203B41FA5}">
                      <a16:colId xmlns:a16="http://schemas.microsoft.com/office/drawing/2014/main" val="1798687367"/>
                    </a:ext>
                  </a:extLst>
                </a:gridCol>
                <a:gridCol w="1149382">
                  <a:extLst>
                    <a:ext uri="{9D8B030D-6E8A-4147-A177-3AD203B41FA5}">
                      <a16:colId xmlns:a16="http://schemas.microsoft.com/office/drawing/2014/main" val="1041956779"/>
                    </a:ext>
                  </a:extLst>
                </a:gridCol>
                <a:gridCol w="1041511">
                  <a:extLst>
                    <a:ext uri="{9D8B030D-6E8A-4147-A177-3AD203B41FA5}">
                      <a16:colId xmlns:a16="http://schemas.microsoft.com/office/drawing/2014/main" val="3392360801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6128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GASOLINAS Y DISESEL  OCT - DIC REAL 2024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1923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4078"/>
                  </a:ext>
                </a:extLst>
              </a:tr>
              <a:tr h="1984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 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888747"/>
                  </a:ext>
                </a:extLst>
              </a:tr>
              <a:tr h="1751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8918" marR="8918" marT="89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24855"/>
                  </a:ext>
                </a:extLst>
              </a:tr>
              <a:tr h="1867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 DE 2024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DIC  DE 2024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84935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74,604.13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5,194.10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34,577.57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34,832.47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74,604.14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67605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91,905.78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6,398.68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42,596.54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42,910.56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91,905.78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310708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92,229.37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6,421.21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42,746.52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43,061.64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92,229.37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054220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72,158.37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5,023.82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33,444.00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33,690.55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72,158.37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217403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54,074.39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3,764.77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25,062.43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25,247.19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54,074.39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765372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581,139.83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40,460.20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269,347.01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271,332.63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581,139.84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16070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88,436.68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6,157.15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40,988.68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41,290.85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88,436.68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69033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75,776.57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5,275.73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35,120.96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35,379.87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75,776.56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88393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99,709.12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6,941.96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46,213.24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46,553.92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99,709.12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33040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90,816.05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6,322.81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42,091.47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42,401.78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90,816.06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121583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239,065.65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16,644.26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110,802.28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111,619.11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239,065.65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662309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64,855.95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4,515.41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30,059.47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30,281.07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64,855.95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959298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107,510.90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7,485.14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49,829.22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50,196.55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107,510.91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30426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223,257.41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15,543.66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103,475.47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104,238.29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223,257.42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97017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190,276.79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13,247.48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88,189.59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88,839.72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190,276.79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43646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113,518.26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7,903.38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52,613.51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53,001.37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113,518.26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3150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166,454.59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11,588.92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77,148.47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77,717.20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166,454.59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40603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309,139.40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21,522.94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143,280.10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144,336.35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309,139.39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43318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113,646.03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7,912.28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52,672.73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53,061.03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113,646.04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03662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889,250.06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61,911.49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412,150.11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415,188.46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889,250.06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57572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334,917.35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23,317.66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155,227.68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156,372.01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334,917.35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13173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71,028.18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4,945.13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32,920.18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33,162.87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71,028.18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60091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192,651.30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13,412.79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89,290.13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89,948.37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192,651.29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37245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150,702.77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10,492.25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69,847.81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70,362.72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150,702.78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9679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222,965.24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15,523.32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103,340.05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104,101.87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222,965.24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40448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117,775.50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8,199.78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54,586.65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54,989.06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117,775.49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113574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168,488.53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11,730.53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78,091.15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78,666.84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168,488.52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8612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338,384.50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23,559.05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156,834.63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157,990.82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338,384.50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6177"/>
                  </a:ext>
                </a:extLst>
              </a:tr>
              <a:tr h="19847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343,169.27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23,892.18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159,052.28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160,224.81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343,169.27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9483"/>
                  </a:ext>
                </a:extLst>
              </a:tr>
              <a:tr h="21014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95,953.90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6,680.50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44,472.77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44,800.65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95,953.92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92034"/>
                  </a:ext>
                </a:extLst>
              </a:tr>
              <a:tr h="57344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949919"/>
                  </a:ext>
                </a:extLst>
              </a:tr>
              <a:tr h="210146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8" marR="8918" marT="89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12,057,309.80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839,455.64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5,588,328.60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5,629,525.60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12,057,309.84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-0.04</a:t>
                      </a:r>
                    </a:p>
                  </a:txBody>
                  <a:tcPr marL="8918" marR="8918" marT="89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37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9246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DDA71E-52C1-4F3A-8067-F94DACEC51D4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CUARTO AJUSTE TRIMESTRAL IMPUESTO SOBRE AUTOMÓVILES NUEVOS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 - DICIEMBRE 2024.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2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4824F7-5653-9728-7DFF-289A50B9B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96953"/>
              </p:ext>
            </p:extLst>
          </p:nvPr>
        </p:nvGraphicFramePr>
        <p:xfrm>
          <a:off x="1072896" y="1473502"/>
          <a:ext cx="9717023" cy="6097725"/>
        </p:xfrm>
        <a:graphic>
          <a:graphicData uri="http://schemas.openxmlformats.org/drawingml/2006/table">
            <a:tbl>
              <a:tblPr/>
              <a:tblGrid>
                <a:gridCol w="4756294">
                  <a:extLst>
                    <a:ext uri="{9D8B030D-6E8A-4147-A177-3AD203B41FA5}">
                      <a16:colId xmlns:a16="http://schemas.microsoft.com/office/drawing/2014/main" val="1262948974"/>
                    </a:ext>
                  </a:extLst>
                </a:gridCol>
                <a:gridCol w="1639668">
                  <a:extLst>
                    <a:ext uri="{9D8B030D-6E8A-4147-A177-3AD203B41FA5}">
                      <a16:colId xmlns:a16="http://schemas.microsoft.com/office/drawing/2014/main" val="3932622975"/>
                    </a:ext>
                  </a:extLst>
                </a:gridCol>
                <a:gridCol w="1885828">
                  <a:extLst>
                    <a:ext uri="{9D8B030D-6E8A-4147-A177-3AD203B41FA5}">
                      <a16:colId xmlns:a16="http://schemas.microsoft.com/office/drawing/2014/main" val="3001208413"/>
                    </a:ext>
                  </a:extLst>
                </a:gridCol>
                <a:gridCol w="1435233">
                  <a:extLst>
                    <a:ext uri="{9D8B030D-6E8A-4147-A177-3AD203B41FA5}">
                      <a16:colId xmlns:a16="http://schemas.microsoft.com/office/drawing/2014/main" val="1049166143"/>
                    </a:ext>
                  </a:extLst>
                </a:gridCol>
              </a:tblGrid>
              <a:tr h="2683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DETERMINACIÓN DEL FONDO ESTATAL PARTICIPABLE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28330"/>
                  </a:ext>
                </a:extLst>
              </a:tr>
              <a:tr h="26833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LOS MUNICIPIOS PARA EL EJERCICIO FISCAL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06881"/>
                  </a:ext>
                </a:extLst>
              </a:tr>
              <a:tr h="2817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ISAN OCTUBRE  - DICIEMBRE DE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19916"/>
                  </a:ext>
                </a:extLst>
              </a:tr>
              <a:tr h="6085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***PARTICIPACIONES FEDERALES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RECIBIDOS OCT - DIC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A REPARTIR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A MUNICIPIOS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18468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193664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AUTOMOVILES NUEVOS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16,408,567.00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3,281,713.40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576697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16,408,567.00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3,281,713.40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05310"/>
                  </a:ext>
                </a:extLst>
              </a:tr>
              <a:tr h="281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RECAUDACIÓN PARA FONDOS I,II, III, IV, V y 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3,281,713.40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2463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38958"/>
                  </a:ext>
                </a:extLst>
              </a:tr>
              <a:tr h="2817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RECAUDACIÓN ESTATAL PARTICIPABLE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3,281,713.40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87705"/>
                  </a:ext>
                </a:extLst>
              </a:tr>
              <a:tr h="20978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02927"/>
                  </a:ext>
                </a:extLst>
              </a:tr>
              <a:tr h="4561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ESTATAL PARTICIPABLE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74995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I: FONDO POBLACIONAL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656,342.68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293846"/>
                  </a:ext>
                </a:extLst>
              </a:tr>
              <a:tr h="409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II: FONDO DE INCENTIVO A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820,428.35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6621"/>
                  </a:ext>
                </a:extLst>
              </a:tr>
              <a:tr h="26833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III: FONDO DE NIVEL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328,171.34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779"/>
                  </a:ext>
                </a:extLst>
              </a:tr>
              <a:tr h="409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IV: FONDO DE INCENTIVO A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820,428.35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036560"/>
                  </a:ext>
                </a:extLst>
              </a:tr>
              <a:tr h="409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V: FONDO DE NIVEL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328,171.34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848916"/>
                  </a:ext>
                </a:extLst>
              </a:tr>
              <a:tr h="281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VI: FONDO DE DESARROLLO MUNICIPAL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328,171.34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59115"/>
                  </a:ext>
                </a:extLst>
              </a:tr>
              <a:tr h="32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3,281,713.40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17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4975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42B106-E260-5426-9E5A-23FFBC025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36661"/>
              </p:ext>
            </p:extLst>
          </p:nvPr>
        </p:nvGraphicFramePr>
        <p:xfrm>
          <a:off x="1207008" y="926592"/>
          <a:ext cx="9143999" cy="7722962"/>
        </p:xfrm>
        <a:graphic>
          <a:graphicData uri="http://schemas.openxmlformats.org/drawingml/2006/table">
            <a:tbl>
              <a:tblPr/>
              <a:tblGrid>
                <a:gridCol w="2236156">
                  <a:extLst>
                    <a:ext uri="{9D8B030D-6E8A-4147-A177-3AD203B41FA5}">
                      <a16:colId xmlns:a16="http://schemas.microsoft.com/office/drawing/2014/main" val="1032370539"/>
                    </a:ext>
                  </a:extLst>
                </a:gridCol>
                <a:gridCol w="1161080">
                  <a:extLst>
                    <a:ext uri="{9D8B030D-6E8A-4147-A177-3AD203B41FA5}">
                      <a16:colId xmlns:a16="http://schemas.microsoft.com/office/drawing/2014/main" val="4028439884"/>
                    </a:ext>
                  </a:extLst>
                </a:gridCol>
                <a:gridCol w="1055528">
                  <a:extLst>
                    <a:ext uri="{9D8B030D-6E8A-4147-A177-3AD203B41FA5}">
                      <a16:colId xmlns:a16="http://schemas.microsoft.com/office/drawing/2014/main" val="282403264"/>
                    </a:ext>
                  </a:extLst>
                </a:gridCol>
                <a:gridCol w="1055528">
                  <a:extLst>
                    <a:ext uri="{9D8B030D-6E8A-4147-A177-3AD203B41FA5}">
                      <a16:colId xmlns:a16="http://schemas.microsoft.com/office/drawing/2014/main" val="2341954146"/>
                    </a:ext>
                  </a:extLst>
                </a:gridCol>
                <a:gridCol w="1055528">
                  <a:extLst>
                    <a:ext uri="{9D8B030D-6E8A-4147-A177-3AD203B41FA5}">
                      <a16:colId xmlns:a16="http://schemas.microsoft.com/office/drawing/2014/main" val="3949302049"/>
                    </a:ext>
                  </a:extLst>
                </a:gridCol>
                <a:gridCol w="1266634">
                  <a:extLst>
                    <a:ext uri="{9D8B030D-6E8A-4147-A177-3AD203B41FA5}">
                      <a16:colId xmlns:a16="http://schemas.microsoft.com/office/drawing/2014/main" val="329153420"/>
                    </a:ext>
                  </a:extLst>
                </a:gridCol>
                <a:gridCol w="1313545">
                  <a:extLst>
                    <a:ext uri="{9D8B030D-6E8A-4147-A177-3AD203B41FA5}">
                      <a16:colId xmlns:a16="http://schemas.microsoft.com/office/drawing/2014/main" val="3204522120"/>
                    </a:ext>
                  </a:extLst>
                </a:gridCol>
              </a:tblGrid>
              <a:tr h="2141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PARTICIPACIONES A MUNICIPIOS ( ISAN) 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62945"/>
                  </a:ext>
                </a:extLst>
              </a:tr>
              <a:tr h="2251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ISAN OCTUBRE  - DICIEMBRE DE 2024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58325"/>
                  </a:ext>
                </a:extLst>
              </a:tr>
              <a:tr h="2126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MUNICIPIO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ISAN OCT - DIC 2024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NOVIEMBRE 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DICIEMBRE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PAGADO  OCT - DIC 2024 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0" marR="9450" marT="9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8472"/>
                  </a:ext>
                </a:extLst>
              </a:tr>
              <a:tr h="2126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94455"/>
                  </a:ext>
                </a:extLst>
              </a:tr>
              <a:tr h="2251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38689"/>
                  </a:ext>
                </a:extLst>
              </a:tr>
              <a:tr h="56408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0" marR="9450" marT="94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276020"/>
                  </a:ext>
                </a:extLst>
              </a:tr>
              <a:tr h="24454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ACUAMANALA DE M. H.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37,142.15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11,642.39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11,645.80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13,853.96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37,142.15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139642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ATLTZAYANCA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61,797.74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19,370.81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19,376.48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23,050.45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61,797.74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686447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AMAXAC DE GRO.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46,116.47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14,455.44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14,459.67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17,201.36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46,116.47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884026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APETATITLAN DE A. C.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49,798.33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15,609.54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15,614.11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18,574.69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49,798.34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81813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APIZACO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207,161.23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64,935.72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64,954.73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77,270.78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207,161.23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85722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ATLANGATEPEC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33,701.59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10,563.93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10,567.02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12,570.63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33,701.58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27354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BENITO JUAREZ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29,401.73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9,216.12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9,218.82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10,966.79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29,401.73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41255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CALPULALPAN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91,213.82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28,591.43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28,599.80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34,022.60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91,213.83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499417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CHIAUTEMPAN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118,309.13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37,084.59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37,095.44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44,129.10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118,309.13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92230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CONTLA DE J. C.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58,588.01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18,364.70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18,370.08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21,853.22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58,588.00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128471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CUAPIAXTLA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41,615.27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13,044.51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13,048.33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15,522.42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41,615.26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94548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CUAXOMULCO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39,194.89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12,285.83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12,289.43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14,619.63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39,194.89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36745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EL CARMEN TEQUEXQUITLA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40,479.70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12,688.56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12,692.28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15,098.86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40,479.70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020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EMILIANO ZAPATA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23,849.11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7,475.62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7,477.81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8,895.68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23,849.11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549293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ESPAÑITA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26,725.50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8,377.24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8,379.69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9,968.57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26,725.50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74361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HUAMANTLA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164,367.78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51,521.90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51,536.98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61,308.90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164,367.78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1047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HUEYOTLIPAN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34,778.59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10,901.52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10,904.71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12,972.35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34,778.58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88655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IXTACUIXTLA DE M. M.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73,240.14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22,957.49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22,964.21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27,318.45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73,240.15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18756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IXTENCO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52,321.98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16,400.59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16,405.39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19,516.01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52,321.99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90018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 MAGDALENA TLALTELULCO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46,297.20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14,512.09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14,516.34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17,268.78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46,297.21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33471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LAZARO CARDENAS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26,593.93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8,336.00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8,338.44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9,919.49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26,593.93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92221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MAZATECOCHCO DE J. M. M.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36,718.08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11,509.46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11,512.83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13,695.78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36,718.07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8224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MUÑOZ DE D. A.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27,525.55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8,628.02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8,630.55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10,266.98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27,525.55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334355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NANACAMILPA DE M. A.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78,340.98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24,556.37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24,563.56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29,221.05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78,340.98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40520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NATIVITAS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49,395.98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15,483.42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15,487.95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18,424.61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49,395.98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600822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PANOTLA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56,495.06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17,708.66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17,713.84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21,072.56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56,495.06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1001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PAPALOTLA DE X.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59,195.50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18,555.12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18,560.56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22,079.82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59,195.50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753888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SANCTORUM DE L. C.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32,670.91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10,240.86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10,243.86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12,186.19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32,670.91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581289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DAMIAN TEXOLOC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28,865.72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9,048.10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9,050.75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10,766.86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28,865.71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879787"/>
                  </a:ext>
                </a:extLst>
              </a:tr>
              <a:tr h="21419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FCO. TETLANOHCAN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35,380.86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11,090.31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11,093.56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13,197.00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35,380.87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450" marR="9450" marT="94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56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99913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A67AD0-BD3F-21B3-8D59-29AB3F7B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58312"/>
              </p:ext>
            </p:extLst>
          </p:nvPr>
        </p:nvGraphicFramePr>
        <p:xfrm>
          <a:off x="1426465" y="926593"/>
          <a:ext cx="8887967" cy="7744552"/>
        </p:xfrm>
        <a:graphic>
          <a:graphicData uri="http://schemas.openxmlformats.org/drawingml/2006/table">
            <a:tbl>
              <a:tblPr/>
              <a:tblGrid>
                <a:gridCol w="2173542">
                  <a:extLst>
                    <a:ext uri="{9D8B030D-6E8A-4147-A177-3AD203B41FA5}">
                      <a16:colId xmlns:a16="http://schemas.microsoft.com/office/drawing/2014/main" val="3845190701"/>
                    </a:ext>
                  </a:extLst>
                </a:gridCol>
                <a:gridCol w="1128570">
                  <a:extLst>
                    <a:ext uri="{9D8B030D-6E8A-4147-A177-3AD203B41FA5}">
                      <a16:colId xmlns:a16="http://schemas.microsoft.com/office/drawing/2014/main" val="1108619430"/>
                    </a:ext>
                  </a:extLst>
                </a:gridCol>
                <a:gridCol w="1025974">
                  <a:extLst>
                    <a:ext uri="{9D8B030D-6E8A-4147-A177-3AD203B41FA5}">
                      <a16:colId xmlns:a16="http://schemas.microsoft.com/office/drawing/2014/main" val="3472811246"/>
                    </a:ext>
                  </a:extLst>
                </a:gridCol>
                <a:gridCol w="1025974">
                  <a:extLst>
                    <a:ext uri="{9D8B030D-6E8A-4147-A177-3AD203B41FA5}">
                      <a16:colId xmlns:a16="http://schemas.microsoft.com/office/drawing/2014/main" val="2370025884"/>
                    </a:ext>
                  </a:extLst>
                </a:gridCol>
                <a:gridCol w="1025974">
                  <a:extLst>
                    <a:ext uri="{9D8B030D-6E8A-4147-A177-3AD203B41FA5}">
                      <a16:colId xmlns:a16="http://schemas.microsoft.com/office/drawing/2014/main" val="3576933560"/>
                    </a:ext>
                  </a:extLst>
                </a:gridCol>
                <a:gridCol w="1231167">
                  <a:extLst>
                    <a:ext uri="{9D8B030D-6E8A-4147-A177-3AD203B41FA5}">
                      <a16:colId xmlns:a16="http://schemas.microsoft.com/office/drawing/2014/main" val="3952486696"/>
                    </a:ext>
                  </a:extLst>
                </a:gridCol>
                <a:gridCol w="1276766">
                  <a:extLst>
                    <a:ext uri="{9D8B030D-6E8A-4147-A177-3AD203B41FA5}">
                      <a16:colId xmlns:a16="http://schemas.microsoft.com/office/drawing/2014/main" val="597747075"/>
                    </a:ext>
                  </a:extLst>
                </a:gridCol>
              </a:tblGrid>
              <a:tr h="2063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PARTICIPACIONES A MUNICIPIOS ( ISAN) 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22282"/>
                  </a:ext>
                </a:extLst>
              </a:tr>
              <a:tr h="2104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ISAN OCTUBRE  - DICIEMBRE DE 2024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06104"/>
                  </a:ext>
                </a:extLst>
              </a:tr>
              <a:tr h="198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MUNICIPIO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ISAN OCT - DIC 2024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NOVIEMBRE 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DICIEMBRE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PAGADO  OCT - DIC 2024 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52" marR="9152" marT="91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10663"/>
                  </a:ext>
                </a:extLst>
              </a:tr>
              <a:tr h="1987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90378"/>
                  </a:ext>
                </a:extLst>
              </a:tr>
              <a:tr h="2104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96516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JERONIMO ZACUALPAN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36,556.80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11,458.91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11,462.27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13,635.62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36,556.80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512208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JOSE TEACALCO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40,202.18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12,601.57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12,605.26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14,995.34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40,202.17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13615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JUAN HUACTZINCO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36,222.10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11,354.00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11,357.32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13,510.78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36,222.10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899044"/>
                  </a:ext>
                </a:extLst>
              </a:tr>
              <a:tr h="33463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LORENZO AXOCOMANITLA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30,158.80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9,453.43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9,456.19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11,249.18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30,158.80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749352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LUCAS TECOPILCO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26,533.12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8,316.94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8,319.37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9,896.81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26,533.12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836773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 PABLO DEL MONTE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93,136.29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29,194.03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29,202.58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34,739.67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93,136.28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27764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ANA NOPALUCAN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33,488.06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10,497.00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10,500.07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12,490.99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33,488.06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493239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APOLONIA TEACALCO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35,546.14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11,142.12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11,145.38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13,258.65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35,546.15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49626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CATARINA AYOMETLA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35,794.27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11,219.89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11,223.18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13,351.20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35,794.27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816276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CRUZ QUILEHTLA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35,455.57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11,113.73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11,116.98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13,224.87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35,455.58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071027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CRUZ TLAXCALA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73,979.61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23,189.28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23,196.07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27,594.27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73,979.62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335746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SANTA ISABEL XILOXOXTLA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26,462.94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8,294.94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8,297.37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9,870.63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26,462.94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281178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TENANCINGO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31,128.20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9,757.29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9,760.14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11,610.76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31,128.19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 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49396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TEOLOCHOLCO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60,238.66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18,882.11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18,887.64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22,468.91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60,238.66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950424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TEPETITLA DE LARDIZABAL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51,139.73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16,030.00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16,034.70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19,075.03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51,139.73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410423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TEPEYANCO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33,220.57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10,413.15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10,416.20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12,391.22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33,220.57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170211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TERRENATE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57,844.56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18,131.67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18,136.97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21,575.92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57,844.56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08375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TETLA DE LA SOLIDARIDAD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77,673.63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24,347.19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24,354.31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28,972.13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77,673.63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008312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TETLATLAHUCA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32,873.91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10,304.49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10,307.51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12,261.91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32,873.91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194217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TLAXCALA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203,103.19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63,663.71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63,682.35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75,757.14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203,103.20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995657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TLAXCO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65,196.36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20,436.12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20,442.11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24,318.13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65,196.36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2948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TOCATLÁN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27,797.16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8,713.16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8,715.71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10,368.29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27,797.16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922342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TOTOLAC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50,666.35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15,881.62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15,886.27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18,898.46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50,666.35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141628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TZOMPANTEPEC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40,365.68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12,652.82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12,656.53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15,056.33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40,365.68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490538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XALOZTOC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58,990.19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18,490.77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18,496.18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22,003.24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58,990.19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72939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XALTOCAN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42,263.58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13,247.73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13,251.61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15,764.24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42,263.58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557031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XICOHTZINCO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62,004.20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19,435.53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19,441.22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23,127.46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62,004.21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-0.01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917642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YAUHQUEMEHCAN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74,473.48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23,344.08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23,350.92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27,778.48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74,473.48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87297"/>
                  </a:ext>
                </a:extLst>
              </a:tr>
              <a:tr h="20635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ZACATELCO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67,590.77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21,186.66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21,192.87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25,211.24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67,590.77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63324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ZITLALTEPEC DE T. S. S.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34,324.37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10,759.12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10,762.30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12,802.93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34,324.35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0.02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1910"/>
                  </a:ext>
                </a:extLst>
              </a:tr>
              <a:tr h="17176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2" marR="9152" marT="9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243196"/>
                  </a:ext>
                </a:extLst>
              </a:tr>
              <a:tr h="21041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 TOTAL: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3,281,713.40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1,028,669.40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1,028,970.60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1,224,073.40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3,281,713.40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0.00 </a:t>
                      </a:r>
                    </a:p>
                  </a:txBody>
                  <a:tcPr marL="9152" marR="9152" marT="9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7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2736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273932-0E32-47C3-BDF0-E40975E9D65E}"/>
              </a:ext>
            </a:extLst>
          </p:cNvPr>
          <p:cNvSpPr txBox="1"/>
          <p:nvPr/>
        </p:nvSpPr>
        <p:spPr>
          <a:xfrm>
            <a:off x="869508" y="3236316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CUARTO AJUSTE ISR ENAJENACIÓN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BIENES INMUEBLES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OCTUBRE – DICIEMBRE 2024.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D6256B2-A080-8A94-EF52-2B98804F4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61027"/>
              </p:ext>
            </p:extLst>
          </p:nvPr>
        </p:nvGraphicFramePr>
        <p:xfrm>
          <a:off x="1438657" y="1201896"/>
          <a:ext cx="9253728" cy="6203472"/>
        </p:xfrm>
        <a:graphic>
          <a:graphicData uri="http://schemas.openxmlformats.org/drawingml/2006/table">
            <a:tbl>
              <a:tblPr/>
              <a:tblGrid>
                <a:gridCol w="5376671">
                  <a:extLst>
                    <a:ext uri="{9D8B030D-6E8A-4147-A177-3AD203B41FA5}">
                      <a16:colId xmlns:a16="http://schemas.microsoft.com/office/drawing/2014/main" val="3655632456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696574443"/>
                    </a:ext>
                  </a:extLst>
                </a:gridCol>
                <a:gridCol w="974848">
                  <a:extLst>
                    <a:ext uri="{9D8B030D-6E8A-4147-A177-3AD203B41FA5}">
                      <a16:colId xmlns:a16="http://schemas.microsoft.com/office/drawing/2014/main" val="368158619"/>
                    </a:ext>
                  </a:extLst>
                </a:gridCol>
                <a:gridCol w="1597665">
                  <a:extLst>
                    <a:ext uri="{9D8B030D-6E8A-4147-A177-3AD203B41FA5}">
                      <a16:colId xmlns:a16="http://schemas.microsoft.com/office/drawing/2014/main" val="702582601"/>
                    </a:ext>
                  </a:extLst>
                </a:gridCol>
              </a:tblGrid>
              <a:tr h="2334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39912"/>
                  </a:ext>
                </a:extLst>
              </a:tr>
              <a:tr h="2223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DETERMINACIÓN DEL FONDO ESTATAL PARTICIPABLE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88711"/>
                  </a:ext>
                </a:extLst>
              </a:tr>
              <a:tr h="2223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LOS MUNICIPIOS PARA EL EJERCICIO FISCAL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1616"/>
                  </a:ext>
                </a:extLst>
              </a:tr>
              <a:tr h="2334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 ENAJENACIÓN DE BIENES INMUEBLES DE OCTUBRE - DICIEMBRE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07600"/>
                  </a:ext>
                </a:extLst>
              </a:tr>
              <a:tr h="4558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 ENAJENACION BINM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DISTRIBUCION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EBINM MPIO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74506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 EBINM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1,957,793.00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391,558.60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759330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ENAJENACION DE BINES INMUEBLES MES DE OCT DIC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1,957,793.00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391,558.60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25171"/>
                  </a:ext>
                </a:extLst>
              </a:tr>
              <a:tr h="23346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64034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RECAUDACIÓN PARA FONDOS I, II, III, IV, V y VI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391,558.60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77021"/>
                  </a:ext>
                </a:extLst>
              </a:tr>
              <a:tr h="233461"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61040"/>
                  </a:ext>
                </a:extLst>
              </a:tr>
              <a:tr h="3779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ESTATAL PARTICIPABLE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01924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I: FONDO POBLACIONAL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78,311.72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326103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II: FONDO DE INCENTIVO A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97,889.65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656335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III: FONDO DE NIVEL RECAUDACION DE PREDIAL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39,155.86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78829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IV: FONDO DE INCENTIVO A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97,889.65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84155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V: FONDO DE NIVEL RECAUDACION DE DERECHOS DE AGUA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39,155.86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28037"/>
                  </a:ext>
                </a:extLst>
              </a:tr>
              <a:tr h="40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VI: FONDO DE DESARROLLO MUNICIPAL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39,155.86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10540"/>
                  </a:ext>
                </a:extLst>
              </a:tr>
              <a:tr h="26681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391,558.60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4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6126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F05DA7-ED6E-DA6C-A685-1A9CC13C3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68813"/>
              </p:ext>
            </p:extLst>
          </p:nvPr>
        </p:nvGraphicFramePr>
        <p:xfrm>
          <a:off x="1438656" y="926592"/>
          <a:ext cx="8900161" cy="7848093"/>
        </p:xfrm>
        <a:graphic>
          <a:graphicData uri="http://schemas.openxmlformats.org/drawingml/2006/table">
            <a:tbl>
              <a:tblPr/>
              <a:tblGrid>
                <a:gridCol w="313800">
                  <a:extLst>
                    <a:ext uri="{9D8B030D-6E8A-4147-A177-3AD203B41FA5}">
                      <a16:colId xmlns:a16="http://schemas.microsoft.com/office/drawing/2014/main" val="468714662"/>
                    </a:ext>
                  </a:extLst>
                </a:gridCol>
                <a:gridCol w="1992631">
                  <a:extLst>
                    <a:ext uri="{9D8B030D-6E8A-4147-A177-3AD203B41FA5}">
                      <a16:colId xmlns:a16="http://schemas.microsoft.com/office/drawing/2014/main" val="285255276"/>
                    </a:ext>
                  </a:extLst>
                </a:gridCol>
                <a:gridCol w="1400333">
                  <a:extLst>
                    <a:ext uri="{9D8B030D-6E8A-4147-A177-3AD203B41FA5}">
                      <a16:colId xmlns:a16="http://schemas.microsoft.com/office/drawing/2014/main" val="3217907673"/>
                    </a:ext>
                  </a:extLst>
                </a:gridCol>
                <a:gridCol w="835494">
                  <a:extLst>
                    <a:ext uri="{9D8B030D-6E8A-4147-A177-3AD203B41FA5}">
                      <a16:colId xmlns:a16="http://schemas.microsoft.com/office/drawing/2014/main" val="289707065"/>
                    </a:ext>
                  </a:extLst>
                </a:gridCol>
                <a:gridCol w="835494">
                  <a:extLst>
                    <a:ext uri="{9D8B030D-6E8A-4147-A177-3AD203B41FA5}">
                      <a16:colId xmlns:a16="http://schemas.microsoft.com/office/drawing/2014/main" val="1179523938"/>
                    </a:ext>
                  </a:extLst>
                </a:gridCol>
                <a:gridCol w="835494">
                  <a:extLst>
                    <a:ext uri="{9D8B030D-6E8A-4147-A177-3AD203B41FA5}">
                      <a16:colId xmlns:a16="http://schemas.microsoft.com/office/drawing/2014/main" val="2748811394"/>
                    </a:ext>
                  </a:extLst>
                </a:gridCol>
                <a:gridCol w="957091">
                  <a:extLst>
                    <a:ext uri="{9D8B030D-6E8A-4147-A177-3AD203B41FA5}">
                      <a16:colId xmlns:a16="http://schemas.microsoft.com/office/drawing/2014/main" val="2696939637"/>
                    </a:ext>
                  </a:extLst>
                </a:gridCol>
                <a:gridCol w="894330">
                  <a:extLst>
                    <a:ext uri="{9D8B030D-6E8A-4147-A177-3AD203B41FA5}">
                      <a16:colId xmlns:a16="http://schemas.microsoft.com/office/drawing/2014/main" val="3631960028"/>
                    </a:ext>
                  </a:extLst>
                </a:gridCol>
                <a:gridCol w="835494">
                  <a:extLst>
                    <a:ext uri="{9D8B030D-6E8A-4147-A177-3AD203B41FA5}">
                      <a16:colId xmlns:a16="http://schemas.microsoft.com/office/drawing/2014/main" val="949408388"/>
                    </a:ext>
                  </a:extLst>
                </a:gridCol>
              </a:tblGrid>
              <a:tr h="21806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PARTICIPACIONES A MUNICIPIOS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64250"/>
                  </a:ext>
                </a:extLst>
              </a:tr>
              <a:tr h="23089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ISR ENAJENACION DE BIENES INMUEBLES DEL MES DE OCT - DIC DE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46237"/>
                  </a:ext>
                </a:extLst>
              </a:tr>
              <a:tr h="192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OCT - DIC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55833"/>
                  </a:ext>
                </a:extLst>
              </a:tr>
              <a:tr h="2308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EBIN  OCT-DIC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RELATIVAS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7842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621252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254476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7,373.42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3,282.48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1,224.70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2,866.23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7,373.41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02543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5,502.40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2,449.55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2,138.93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5,502.40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22113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5,941.70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2,645.12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986.90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2,309.71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5,941.73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769544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24,717.50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11,003.70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4,105.46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9,608.35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24,717.51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41378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667.89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1,563.10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4,021.10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828025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1,561.72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149008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10,883.20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4,844.97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1,807.64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10,883.21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669247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6,284.18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2,344.62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5,487.29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82259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6,990.45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3,111.99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2,717.38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6,990.45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988459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4,965.34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2,210.46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1,930.15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4,965.33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54922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2,081.90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1,817.89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415239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4,829.85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2,150.14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1,877.49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4,829.85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285054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2,845.56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1,266.78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1,106.15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2,845.56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750611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3,188.76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1,419.57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529.65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1,239.55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3,188.77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61554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19,611.59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8,730.65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7,623.54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19,611.59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109915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4,149.62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1,847.32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4,149.63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657631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8,738.67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1,451.46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3,396.95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8,738.68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636557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6,242.81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2,779.17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1,036.91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2,426.74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6,242.82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32385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5,523.96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2,459.15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917.51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2,147.31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5,523.97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90698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3,173.06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1,412.58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3,173.07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730793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1,950.34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1,703.01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4,381.01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096491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3,284.22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1,462.06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1,276.65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3,284.20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28446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9,347.28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4,161.21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1,552.55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3,633.53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9,347.29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30117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5,893.70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2,623.75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978.92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2,291.04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5,893.71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96018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6,740.72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3,000.82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1,119.61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2,620.29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6,740.72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02850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7,062.93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3,144.26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1,173.13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2,745.55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7,062.94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217579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3,898.14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1,735.37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1,515.32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3,898.14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48028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1,533.25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1,338.82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71743"/>
                  </a:ext>
                </a:extLst>
              </a:tr>
              <a:tr h="2180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4,221.48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1,879.31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4,221.47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03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8249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FC8812-8187-26AE-2AEB-4831214F8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68583"/>
              </p:ext>
            </p:extLst>
          </p:nvPr>
        </p:nvGraphicFramePr>
        <p:xfrm>
          <a:off x="1194816" y="963168"/>
          <a:ext cx="9253726" cy="7651761"/>
        </p:xfrm>
        <a:graphic>
          <a:graphicData uri="http://schemas.openxmlformats.org/drawingml/2006/table">
            <a:tbl>
              <a:tblPr/>
              <a:tblGrid>
                <a:gridCol w="326265">
                  <a:extLst>
                    <a:ext uri="{9D8B030D-6E8A-4147-A177-3AD203B41FA5}">
                      <a16:colId xmlns:a16="http://schemas.microsoft.com/office/drawing/2014/main" val="2243373176"/>
                    </a:ext>
                  </a:extLst>
                </a:gridCol>
                <a:gridCol w="2366473">
                  <a:extLst>
                    <a:ext uri="{9D8B030D-6E8A-4147-A177-3AD203B41FA5}">
                      <a16:colId xmlns:a16="http://schemas.microsoft.com/office/drawing/2014/main" val="431489778"/>
                    </a:ext>
                  </a:extLst>
                </a:gridCol>
                <a:gridCol w="1161281">
                  <a:extLst>
                    <a:ext uri="{9D8B030D-6E8A-4147-A177-3AD203B41FA5}">
                      <a16:colId xmlns:a16="http://schemas.microsoft.com/office/drawing/2014/main" val="4011432505"/>
                    </a:ext>
                  </a:extLst>
                </a:gridCol>
                <a:gridCol w="868684">
                  <a:extLst>
                    <a:ext uri="{9D8B030D-6E8A-4147-A177-3AD203B41FA5}">
                      <a16:colId xmlns:a16="http://schemas.microsoft.com/office/drawing/2014/main" val="3013609736"/>
                    </a:ext>
                  </a:extLst>
                </a:gridCol>
                <a:gridCol w="868684">
                  <a:extLst>
                    <a:ext uri="{9D8B030D-6E8A-4147-A177-3AD203B41FA5}">
                      <a16:colId xmlns:a16="http://schemas.microsoft.com/office/drawing/2014/main" val="3242449655"/>
                    </a:ext>
                  </a:extLst>
                </a:gridCol>
                <a:gridCol w="868684">
                  <a:extLst>
                    <a:ext uri="{9D8B030D-6E8A-4147-A177-3AD203B41FA5}">
                      <a16:colId xmlns:a16="http://schemas.microsoft.com/office/drawing/2014/main" val="3755721865"/>
                    </a:ext>
                  </a:extLst>
                </a:gridCol>
                <a:gridCol w="995113">
                  <a:extLst>
                    <a:ext uri="{9D8B030D-6E8A-4147-A177-3AD203B41FA5}">
                      <a16:colId xmlns:a16="http://schemas.microsoft.com/office/drawing/2014/main" val="129705508"/>
                    </a:ext>
                  </a:extLst>
                </a:gridCol>
                <a:gridCol w="929858">
                  <a:extLst>
                    <a:ext uri="{9D8B030D-6E8A-4147-A177-3AD203B41FA5}">
                      <a16:colId xmlns:a16="http://schemas.microsoft.com/office/drawing/2014/main" val="3549124145"/>
                    </a:ext>
                  </a:extLst>
                </a:gridCol>
                <a:gridCol w="868684">
                  <a:extLst>
                    <a:ext uri="{9D8B030D-6E8A-4147-A177-3AD203B41FA5}">
                      <a16:colId xmlns:a16="http://schemas.microsoft.com/office/drawing/2014/main" val="811291244"/>
                    </a:ext>
                  </a:extLst>
                </a:gridCol>
              </a:tblGrid>
              <a:tr h="20952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 PARTICIPACIONES A MUNICIPIOS 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20517"/>
                  </a:ext>
                </a:extLst>
              </a:tr>
              <a:tr h="21622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ISR ENAJENACION DE BIENES INMUEBLES DEL MES DE OCT - DIC DE 2024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16557"/>
                  </a:ext>
                </a:extLst>
              </a:tr>
              <a:tr h="1801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 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PAGADO OCT - DIC 2024</a:t>
                      </a:r>
                    </a:p>
                  </a:txBody>
                  <a:tcPr marL="9269" marR="9269" marT="92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DIFERENCIAS 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01030"/>
                  </a:ext>
                </a:extLst>
              </a:tr>
              <a:tr h="3603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EBIN  OCT-DIC 2024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ABSOLUTAS 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RELATIVAS 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20002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4,361.79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1,941.77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724.47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1,695.54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4,361.78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935559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4,796.74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2,135.40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796.71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1,864.63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4,796.74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281609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4,321.85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1,923.99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717.83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1,680.01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4,321.83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78558"/>
                  </a:ext>
                </a:extLst>
              </a:tr>
              <a:tr h="11201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3,598.41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1,601.93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597.68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1,398.80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3,598.41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437299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3,165.81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1,409.35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525.82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1,230.63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3,165.80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437499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11,112.58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4,947.08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1,845.75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4,319.75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11,112.58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37783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3,995.64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1,778.77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663.66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1,553.21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3,995.64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618860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4,241.20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1,888.09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704.44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1,648.68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4,241.21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22011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4,270.80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1,901.27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709.36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1,660.18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4,270.81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934536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4,230.39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1,883.28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702.64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1,644.46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4,230.38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966600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8,826.90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3,929.54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1,466.09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3,431.25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8,826.88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906012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3,157.43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1,405.62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524.44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1,227.37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3,157.43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85343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3,714.07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1,653.42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616.88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1,443.75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3,714.05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69773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7,187.39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3,199.67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1,193.78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2,793.92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7,187.37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998382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6,101.75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2,716.37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1,013.47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2,371.90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6,101.74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52003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3,963.72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1,764.56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658.37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1,540.80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3,963.73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349792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6,901.74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3,072.51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1,146.34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2,682.88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6,901.73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0046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9,267.65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4,125.76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1,539.31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3,602.58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9,267.65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11611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3,922.36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1,746.15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651.49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1,524.72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3,922.36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2040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24,233.32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10,788.15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4,025.04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9,420.11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24,233.30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99157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7,778.92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3,463.01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1,292.04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3,023.86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7,778.91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13123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3,316.63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1,476.49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550.87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1,289.26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3,316.62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86953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6,045.27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2,691.22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1,004.10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2,349.95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6,045.27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97287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4,816.24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2,144.09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799.95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1,872.20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4,816.24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18896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7,038.43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3,133.36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1,169.05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2,736.02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7,038.43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605761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5,042.69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2,244.90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837.58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1,960.22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5,042.70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341380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7,398.05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3,293.45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1,228.78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2,875.82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7,398.05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855298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8,885.83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3,955.78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1,475.91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3,454.16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8,885.85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75434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8,064.61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3,590.19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1,339.50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3,134.92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8,064.61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14831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4,095.42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1,823.19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680.24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1,592.00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4,095.43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-0.02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264627"/>
                  </a:ext>
                </a:extLst>
              </a:tr>
              <a:tr h="209521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938301"/>
                  </a:ext>
                </a:extLst>
              </a:tr>
              <a:tr h="216222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69" marR="9269" marT="92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391,558.60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174,313.40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65,036.13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152,209.04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391,558.57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0.00%</a:t>
                      </a:r>
                    </a:p>
                  </a:txBody>
                  <a:tcPr marL="9269" marR="9269" marT="9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2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6860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4EFEF95-9EA8-47A0-8293-7A8E152B989D}"/>
              </a:ext>
            </a:extLst>
          </p:cNvPr>
          <p:cNvSpPr txBox="1"/>
          <p:nvPr/>
        </p:nvSpPr>
        <p:spPr>
          <a:xfrm>
            <a:off x="971550" y="3090870"/>
            <a:ext cx="1059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CUARTO AJUSTE TRIMESTRAL A MUNICIPIOS OCT – DIC 2024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03288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238538" y="1498963"/>
            <a:ext cx="1178780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 COMP. DE LA REC. DEL IMPUESTO PREDIAL Y DERECHOS POR EL SUMINISTRO DE AGUA ENE-DIC 2024.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XI. INFORME SOBRE EL CUMPLIMIENTO DEL SRFT- SHCP DEL TERCER TRIMESTRE DE 2024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XII. INTERVENCIÓN DEL ÓRGANO DE FISCALIZACIÓN SUPERIOR 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LIC. ARTURO LUCIO SALAS MIGUELA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 Superior del Órgano de Fiscalización Superior del Estado de Tlaxcala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XIII. INTERVENCIÓN DE LA COMISION DE FINANZAS Y FISCALIZACIÓN DEL CONGRESO DEL ESTADO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DIP. BLADIMIR ZAINOS FLORES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 de la Comisión de Finanzas y Fiscalización del Congreso del Estado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XIV. ASUNTOS GENERALES EN MATERIA HACENDARIA.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37B4E-8A67-C69F-D4C3-FE0AFBEACCCF}"/>
              </a:ext>
            </a:extLst>
          </p:cNvPr>
          <p:cNvSpPr txBox="1"/>
          <p:nvPr/>
        </p:nvSpPr>
        <p:spPr>
          <a:xfrm>
            <a:off x="3738789" y="820706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</p:spTree>
    <p:extLst>
      <p:ext uri="{BB962C8B-B14F-4D97-AF65-F5344CB8AC3E}">
        <p14:creationId xmlns:p14="http://schemas.microsoft.com/office/powerpoint/2010/main" val="311641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FD0A6E-1F48-451E-C5E0-0CEC5B670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71312"/>
              </p:ext>
            </p:extLst>
          </p:nvPr>
        </p:nvGraphicFramePr>
        <p:xfrm>
          <a:off x="1022350" y="963962"/>
          <a:ext cx="10147299" cy="7560457"/>
        </p:xfrm>
        <a:graphic>
          <a:graphicData uri="http://schemas.openxmlformats.org/drawingml/2006/table">
            <a:tbl>
              <a:tblPr/>
              <a:tblGrid>
                <a:gridCol w="355378">
                  <a:extLst>
                    <a:ext uri="{9D8B030D-6E8A-4147-A177-3AD203B41FA5}">
                      <a16:colId xmlns:a16="http://schemas.microsoft.com/office/drawing/2014/main" val="2152386520"/>
                    </a:ext>
                  </a:extLst>
                </a:gridCol>
                <a:gridCol w="1840348">
                  <a:extLst>
                    <a:ext uri="{9D8B030D-6E8A-4147-A177-3AD203B41FA5}">
                      <a16:colId xmlns:a16="http://schemas.microsoft.com/office/drawing/2014/main" val="1975548235"/>
                    </a:ext>
                  </a:extLst>
                </a:gridCol>
                <a:gridCol w="1370742">
                  <a:extLst>
                    <a:ext uri="{9D8B030D-6E8A-4147-A177-3AD203B41FA5}">
                      <a16:colId xmlns:a16="http://schemas.microsoft.com/office/drawing/2014/main" val="2641128925"/>
                    </a:ext>
                  </a:extLst>
                </a:gridCol>
                <a:gridCol w="1193053">
                  <a:extLst>
                    <a:ext uri="{9D8B030D-6E8A-4147-A177-3AD203B41FA5}">
                      <a16:colId xmlns:a16="http://schemas.microsoft.com/office/drawing/2014/main" val="3257927186"/>
                    </a:ext>
                  </a:extLst>
                </a:gridCol>
                <a:gridCol w="1231130">
                  <a:extLst>
                    <a:ext uri="{9D8B030D-6E8A-4147-A177-3AD203B41FA5}">
                      <a16:colId xmlns:a16="http://schemas.microsoft.com/office/drawing/2014/main" val="1781769273"/>
                    </a:ext>
                  </a:extLst>
                </a:gridCol>
                <a:gridCol w="1399299">
                  <a:extLst>
                    <a:ext uri="{9D8B030D-6E8A-4147-A177-3AD203B41FA5}">
                      <a16:colId xmlns:a16="http://schemas.microsoft.com/office/drawing/2014/main" val="2696728865"/>
                    </a:ext>
                  </a:extLst>
                </a:gridCol>
                <a:gridCol w="1399299">
                  <a:extLst>
                    <a:ext uri="{9D8B030D-6E8A-4147-A177-3AD203B41FA5}">
                      <a16:colId xmlns:a16="http://schemas.microsoft.com/office/drawing/2014/main" val="1704746749"/>
                    </a:ext>
                  </a:extLst>
                </a:gridCol>
                <a:gridCol w="1358050">
                  <a:extLst>
                    <a:ext uri="{9D8B030D-6E8A-4147-A177-3AD203B41FA5}">
                      <a16:colId xmlns:a16="http://schemas.microsoft.com/office/drawing/2014/main" val="3280022854"/>
                    </a:ext>
                  </a:extLst>
                </a:gridCol>
              </a:tblGrid>
              <a:tr h="20349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RESUMEN DE  PARTICIPACIONES, FOCO, GASOLINAS Y DIESEL CUARTO TRIMESTRE A MUNICIPIOS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82271"/>
                  </a:ext>
                </a:extLst>
              </a:tr>
              <a:tr h="7780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PARTICIPACIONES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FOCO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GASOLINAS Y DIESEL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ISAN 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ISR EBINM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CUARTO AJUSTE TRIMESTRAL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50470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558256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93222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176822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36,677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771035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171,309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171,309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18659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61249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76654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8321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104,142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104,142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2372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83,009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306769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0123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69566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49,201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49,201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385736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208037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34342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131,051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131,051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232599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366859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61,193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61,193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860006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19839"/>
                  </a:ext>
                </a:extLst>
              </a:tr>
              <a:tr h="39501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438871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16706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30,579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30,579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716666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627731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39,806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19803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68,277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112997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16909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505203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946118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395861"/>
                  </a:ext>
                </a:extLst>
              </a:tr>
              <a:tr h="2034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5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73189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4C45D0-0A8A-A8FD-1A8C-6F7573A22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11775"/>
              </p:ext>
            </p:extLst>
          </p:nvPr>
        </p:nvGraphicFramePr>
        <p:xfrm>
          <a:off x="597408" y="1085088"/>
          <a:ext cx="10063875" cy="7574431"/>
        </p:xfrm>
        <a:graphic>
          <a:graphicData uri="http://schemas.openxmlformats.org/drawingml/2006/table">
            <a:tbl>
              <a:tblPr/>
              <a:tblGrid>
                <a:gridCol w="352456">
                  <a:extLst>
                    <a:ext uri="{9D8B030D-6E8A-4147-A177-3AD203B41FA5}">
                      <a16:colId xmlns:a16="http://schemas.microsoft.com/office/drawing/2014/main" val="1592418269"/>
                    </a:ext>
                  </a:extLst>
                </a:gridCol>
                <a:gridCol w="2512664">
                  <a:extLst>
                    <a:ext uri="{9D8B030D-6E8A-4147-A177-3AD203B41FA5}">
                      <a16:colId xmlns:a16="http://schemas.microsoft.com/office/drawing/2014/main" val="3238749189"/>
                    </a:ext>
                  </a:extLst>
                </a:gridCol>
                <a:gridCol w="672027">
                  <a:extLst>
                    <a:ext uri="{9D8B030D-6E8A-4147-A177-3AD203B41FA5}">
                      <a16:colId xmlns:a16="http://schemas.microsoft.com/office/drawing/2014/main" val="583354378"/>
                    </a:ext>
                  </a:extLst>
                </a:gridCol>
                <a:gridCol w="1183246">
                  <a:extLst>
                    <a:ext uri="{9D8B030D-6E8A-4147-A177-3AD203B41FA5}">
                      <a16:colId xmlns:a16="http://schemas.microsoft.com/office/drawing/2014/main" val="3145964016"/>
                    </a:ext>
                  </a:extLst>
                </a:gridCol>
                <a:gridCol w="1221009">
                  <a:extLst>
                    <a:ext uri="{9D8B030D-6E8A-4147-A177-3AD203B41FA5}">
                      <a16:colId xmlns:a16="http://schemas.microsoft.com/office/drawing/2014/main" val="1739817353"/>
                    </a:ext>
                  </a:extLst>
                </a:gridCol>
                <a:gridCol w="1387794">
                  <a:extLst>
                    <a:ext uri="{9D8B030D-6E8A-4147-A177-3AD203B41FA5}">
                      <a16:colId xmlns:a16="http://schemas.microsoft.com/office/drawing/2014/main" val="404581708"/>
                    </a:ext>
                  </a:extLst>
                </a:gridCol>
                <a:gridCol w="1387794">
                  <a:extLst>
                    <a:ext uri="{9D8B030D-6E8A-4147-A177-3AD203B41FA5}">
                      <a16:colId xmlns:a16="http://schemas.microsoft.com/office/drawing/2014/main" val="1040753949"/>
                    </a:ext>
                  </a:extLst>
                </a:gridCol>
                <a:gridCol w="1346885">
                  <a:extLst>
                    <a:ext uri="{9D8B030D-6E8A-4147-A177-3AD203B41FA5}">
                      <a16:colId xmlns:a16="http://schemas.microsoft.com/office/drawing/2014/main" val="1514328595"/>
                    </a:ext>
                  </a:extLst>
                </a:gridCol>
              </a:tblGrid>
              <a:tr h="19358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RESUMEN DE  PARTICIPACIONES, FOCO, GASOLINAS Y DIESEL CUARTO TRIMESTRE A MUNICIPIOS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76262"/>
                  </a:ext>
                </a:extLst>
              </a:tr>
              <a:tr h="83065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PARTICIPACIONES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FOCO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GASOLINAS Y DIESEL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ISAN 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AJUSTE TRIMESTRAL ISR EBINM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CUARTO AJUSTE TRIMESTRAL 2024</a:t>
                      </a:r>
                    </a:p>
                  </a:txBody>
                  <a:tcPr marL="8571" marR="8571" marT="8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85609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26,076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26,076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41344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24,112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24,112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53585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23,863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23,863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089816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21,589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21,589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856540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22,446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22,446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789442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120,784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120,784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612304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27,841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27,841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396509"/>
                  </a:ext>
                </a:extLst>
              </a:tr>
              <a:tr h="19843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22,488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22,488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43808"/>
                  </a:ext>
                </a:extLst>
              </a:tr>
              <a:tr h="17352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27,247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27,247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469818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22,176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22,176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421935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27,196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27,196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50738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25,512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25,512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772757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59,138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59,138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67769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38,804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38,804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74327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38,265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38,265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78417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45,734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45,734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62559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26,916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26,916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19101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51,044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51,044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837789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52,445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52,445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169365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179,231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179,231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8116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91,605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91,605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79745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26,969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26,969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69728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53,832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53,832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219658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60,662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60,662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232334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44,182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44,182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21207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31,145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31,145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98601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30,183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30,183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11213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56,801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56,801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886576"/>
                  </a:ext>
                </a:extLst>
              </a:tr>
              <a:tr h="19358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88,841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88,841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76830"/>
                  </a:ext>
                </a:extLst>
              </a:tr>
              <a:tr h="20492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29,001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29,001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025046"/>
                  </a:ext>
                </a:extLst>
              </a:tr>
              <a:tr h="20492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623559"/>
                  </a:ext>
                </a:extLst>
              </a:tr>
              <a:tr h="204927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2,947,921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2,947,921 </a:t>
                      </a:r>
                    </a:p>
                  </a:txBody>
                  <a:tcPr marL="8571" marR="8571" marT="85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96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3997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867152A-C8A3-4FCE-BCBA-A531A624FD42}"/>
              </a:ext>
            </a:extLst>
          </p:cNvPr>
          <p:cNvSpPr txBox="1"/>
          <p:nvPr/>
        </p:nvSpPr>
        <p:spPr>
          <a:xfrm>
            <a:off x="971550" y="3090870"/>
            <a:ext cx="1059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CUARTO INFORME SOBRE INGRESOS EXCEDENTES OCT - DIC 2024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1336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AC6705-0151-C7C0-2F97-2B6255BA6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85846"/>
              </p:ext>
            </p:extLst>
          </p:nvPr>
        </p:nvGraphicFramePr>
        <p:xfrm>
          <a:off x="914400" y="853441"/>
          <a:ext cx="10131552" cy="7664612"/>
        </p:xfrm>
        <a:graphic>
          <a:graphicData uri="http://schemas.openxmlformats.org/drawingml/2006/table">
            <a:tbl>
              <a:tblPr/>
              <a:tblGrid>
                <a:gridCol w="3502264">
                  <a:extLst>
                    <a:ext uri="{9D8B030D-6E8A-4147-A177-3AD203B41FA5}">
                      <a16:colId xmlns:a16="http://schemas.microsoft.com/office/drawing/2014/main" val="4039780345"/>
                    </a:ext>
                  </a:extLst>
                </a:gridCol>
                <a:gridCol w="1642729">
                  <a:extLst>
                    <a:ext uri="{9D8B030D-6E8A-4147-A177-3AD203B41FA5}">
                      <a16:colId xmlns:a16="http://schemas.microsoft.com/office/drawing/2014/main" val="3837776566"/>
                    </a:ext>
                  </a:extLst>
                </a:gridCol>
                <a:gridCol w="1684423">
                  <a:extLst>
                    <a:ext uri="{9D8B030D-6E8A-4147-A177-3AD203B41FA5}">
                      <a16:colId xmlns:a16="http://schemas.microsoft.com/office/drawing/2014/main" val="1030094697"/>
                    </a:ext>
                  </a:extLst>
                </a:gridCol>
                <a:gridCol w="1576020">
                  <a:extLst>
                    <a:ext uri="{9D8B030D-6E8A-4147-A177-3AD203B41FA5}">
                      <a16:colId xmlns:a16="http://schemas.microsoft.com/office/drawing/2014/main" val="2108684903"/>
                    </a:ext>
                  </a:extLst>
                </a:gridCol>
                <a:gridCol w="1726116">
                  <a:extLst>
                    <a:ext uri="{9D8B030D-6E8A-4147-A177-3AD203B41FA5}">
                      <a16:colId xmlns:a16="http://schemas.microsoft.com/office/drawing/2014/main" val="694532418"/>
                    </a:ext>
                  </a:extLst>
                </a:gridCol>
              </a:tblGrid>
              <a:tr h="2335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DISTRIBUCIÓN DE EXCEDENTES DE INGRESOS FEDERALES Y ESTATALES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50287"/>
                  </a:ext>
                </a:extLst>
              </a:tr>
              <a:tr h="1207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352519"/>
                  </a:ext>
                </a:extLst>
              </a:tr>
              <a:tr h="1486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 DE INGRESOS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086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ESTATAL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58962"/>
                  </a:ext>
                </a:extLst>
              </a:tr>
              <a:tr h="1486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- DIC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- DIC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17002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FEDERALES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17250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2,067,821,083.00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2,035,814,987.00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-32,006,096.00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-1.55%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930461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124,241,403.00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125,560,138.00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1,318,735.00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810397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FISCALIZACIÓN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116,728,920.00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177,187,794.00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60,458,874.00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51.79%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303892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COMPENSACION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138,501,824.00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143,802,367.00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5,300,543.00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3.83%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242471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SERV.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19,236,633.00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21,446,079.00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2,209,446.00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11.49%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846282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A LA VENTA FINAL DE GASOLINAS Y DIESEL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55,392,739.00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60,286,549.00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4,893,810.00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8.83%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2857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REPECOS E INTERMEDIOS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670,182.00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1,154,938.00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484,756.00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72.33%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534740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63704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AUTOMOVILES NUEVOS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12,113,559.00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16,408,567.00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4,295,008.00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35.46%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3653"/>
                  </a:ext>
                </a:extLst>
              </a:tr>
              <a:tr h="141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AUTOMOVILES NUEVOS  COMPENS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3,016,916.00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3,071,295.00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54,379.00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777176"/>
                  </a:ext>
                </a:extLst>
              </a:tr>
              <a:tr h="14864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( INCENTIVOS ECONOMICOS )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16,255,071.00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30,011,875.00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13,756,804.00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84.63%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140880"/>
                  </a:ext>
                </a:extLst>
              </a:tr>
              <a:tr h="19111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2,553,978,330.00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2,614,744,589.00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60,766,259.00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09198"/>
                  </a:ext>
                </a:extLst>
              </a:tr>
              <a:tr h="17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ESTATALES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003394"/>
                  </a:ext>
                </a:extLst>
              </a:tr>
              <a:tr h="1698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209,768,203.00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240,768,343.00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31,000,140.00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14.78%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77752"/>
                  </a:ext>
                </a:extLst>
              </a:tr>
              <a:tr h="1698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110,484,924.00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134,577,363.89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24,092,439.89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21.81%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700365"/>
                  </a:ext>
                </a:extLst>
              </a:tr>
              <a:tr h="169879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24,747,196.00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98,106,775.00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73,359,579.00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296.44%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262439"/>
                  </a:ext>
                </a:extLst>
              </a:tr>
              <a:tr h="17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APROVECHAMIENTOS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624,334.00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54,087.00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-570,247.00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64109"/>
                  </a:ext>
                </a:extLst>
              </a:tr>
              <a:tr h="191114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345,624,657.00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473,506,568.89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127,881,911.89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37.00%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12003"/>
                  </a:ext>
                </a:extLst>
              </a:tr>
              <a:tr h="17695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RECURSOS OCT - DIC DE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2,899,602,987.00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3,088,251,157.89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188,648,170.89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6.51%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66558"/>
                  </a:ext>
                </a:extLst>
              </a:tr>
              <a:tr h="18403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EXCEDENTE ACUMULADO OCT - DIC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188,648,170.89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23394"/>
                  </a:ext>
                </a:extLst>
              </a:tr>
              <a:tr h="120723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45577"/>
                  </a:ext>
                </a:extLst>
              </a:tr>
              <a:tr h="14298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MENOS: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41567"/>
                  </a:ext>
                </a:extLst>
              </a:tr>
              <a:tr h="1840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 TRIMESTRAL A MUNICIPIOS 2024 OCT - DIC  DE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10,409,977.30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08343"/>
                  </a:ext>
                </a:extLst>
              </a:tr>
              <a:tr h="1840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  TRIMESTRAL GASOLINAS Y DIESEL MUNICIPIOS OCT - DIC  DE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978,762.00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10281"/>
                  </a:ext>
                </a:extLst>
              </a:tr>
              <a:tr h="1840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 TRIMESTRAL FONDO DE COMPENSACION A MUNICIPIOS OCT - DIC DE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1,060,108.60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64622"/>
                  </a:ext>
                </a:extLst>
              </a:tr>
              <a:tr h="18403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A MUNICIPIOS OCT - DIC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859,001.60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08312"/>
                  </a:ext>
                </a:extLst>
              </a:tr>
              <a:tr h="18403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EBIN OCT - DIC  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391,558.60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2240"/>
                  </a:ext>
                </a:extLst>
              </a:tr>
              <a:tr h="1656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00040"/>
                  </a:ext>
                </a:extLst>
              </a:tr>
              <a:tr h="1981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DISTRIBUCION A MUNICIPIOS OCT - DIC  DE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13,699,408.10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73832"/>
                  </a:ext>
                </a:extLst>
              </a:tr>
              <a:tr h="1656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98110"/>
                  </a:ext>
                </a:extLst>
              </a:tr>
              <a:tr h="18403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DISTRIBUCIÓN DEL EXCEDENTE ACUMULADO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174,948,762.79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259390"/>
                  </a:ext>
                </a:extLst>
              </a:tr>
              <a:tr h="1656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71840"/>
                  </a:ext>
                </a:extLst>
              </a:tr>
              <a:tr h="1656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58787"/>
                  </a:ext>
                </a:extLst>
              </a:tr>
              <a:tr h="125958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 X APLICAR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TRIMESTRE 2024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56924"/>
                  </a:ext>
                </a:extLst>
              </a:tr>
              <a:tr h="17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EJECUTIVO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93.448877%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163,487,654.81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163,487,654.81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06872"/>
                  </a:ext>
                </a:extLst>
              </a:tr>
              <a:tr h="17695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LEGISLATIVO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3.148049%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5,507,472.71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5,507,472.71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30558"/>
                  </a:ext>
                </a:extLst>
              </a:tr>
              <a:tr h="184035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PODER JUDICIAL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3.403074%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5,953,635.27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5,953,635.27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24343"/>
                  </a:ext>
                </a:extLst>
              </a:tr>
              <a:tr h="19111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100.0000%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174,948,762.79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174,948,762.79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5" marR="5695" marT="56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5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2218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385F42-82DB-49E0-947F-8C9F8C8352FB}"/>
              </a:ext>
            </a:extLst>
          </p:cNvPr>
          <p:cNvSpPr txBox="1"/>
          <p:nvPr/>
        </p:nvSpPr>
        <p:spPr>
          <a:xfrm>
            <a:off x="655984" y="3510171"/>
            <a:ext cx="111771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COMPLEMENTO A DEVOLVER AL FIDEICOMISO DEL FONDO DE ESTABILIZACIÓN DE LOS INGRESOS A LAS ENTIDADES FEDERATIVAS DE OCTUBRE - DICIEMBRE 2024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9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B80D0A-E39B-1EC1-9391-3DCB46AC3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05054"/>
              </p:ext>
            </p:extLst>
          </p:nvPr>
        </p:nvGraphicFramePr>
        <p:xfrm>
          <a:off x="1584960" y="950977"/>
          <a:ext cx="8570976" cy="7608298"/>
        </p:xfrm>
        <a:graphic>
          <a:graphicData uri="http://schemas.openxmlformats.org/drawingml/2006/table">
            <a:tbl>
              <a:tblPr/>
              <a:tblGrid>
                <a:gridCol w="327328">
                  <a:extLst>
                    <a:ext uri="{9D8B030D-6E8A-4147-A177-3AD203B41FA5}">
                      <a16:colId xmlns:a16="http://schemas.microsoft.com/office/drawing/2014/main" val="219362744"/>
                    </a:ext>
                  </a:extLst>
                </a:gridCol>
                <a:gridCol w="2733184">
                  <a:extLst>
                    <a:ext uri="{9D8B030D-6E8A-4147-A177-3AD203B41FA5}">
                      <a16:colId xmlns:a16="http://schemas.microsoft.com/office/drawing/2014/main" val="840076558"/>
                    </a:ext>
                  </a:extLst>
                </a:gridCol>
                <a:gridCol w="1362501">
                  <a:extLst>
                    <a:ext uri="{9D8B030D-6E8A-4147-A177-3AD203B41FA5}">
                      <a16:colId xmlns:a16="http://schemas.microsoft.com/office/drawing/2014/main" val="2413695441"/>
                    </a:ext>
                  </a:extLst>
                </a:gridCol>
                <a:gridCol w="1362501">
                  <a:extLst>
                    <a:ext uri="{9D8B030D-6E8A-4147-A177-3AD203B41FA5}">
                      <a16:colId xmlns:a16="http://schemas.microsoft.com/office/drawing/2014/main" val="1352916500"/>
                    </a:ext>
                  </a:extLst>
                </a:gridCol>
                <a:gridCol w="1264300">
                  <a:extLst>
                    <a:ext uri="{9D8B030D-6E8A-4147-A177-3AD203B41FA5}">
                      <a16:colId xmlns:a16="http://schemas.microsoft.com/office/drawing/2014/main" val="4033294533"/>
                    </a:ext>
                  </a:extLst>
                </a:gridCol>
                <a:gridCol w="1521162">
                  <a:extLst>
                    <a:ext uri="{9D8B030D-6E8A-4147-A177-3AD203B41FA5}">
                      <a16:colId xmlns:a16="http://schemas.microsoft.com/office/drawing/2014/main" val="964619184"/>
                    </a:ext>
                  </a:extLst>
                </a:gridCol>
              </a:tblGrid>
              <a:tr h="21143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ESTABILIZACIÓN DE LOS INGRESOS DE LAS ENTIDADES FEDERATIVAS 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34340"/>
                  </a:ext>
                </a:extLst>
              </a:tr>
              <a:tr h="2232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COMPLEMENTOS A FIDEICOMISO FEIEF OCT - DIC 2024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38539"/>
                  </a:ext>
                </a:extLst>
              </a:tr>
              <a:tr h="1860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FGP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FFM 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FOFIR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52605"/>
                  </a:ext>
                </a:extLst>
              </a:tr>
              <a:tr h="1860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PARTICIPACIONES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95523"/>
                  </a:ext>
                </a:extLst>
              </a:tr>
              <a:tr h="19843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57052"/>
                  </a:ext>
                </a:extLst>
              </a:tr>
              <a:tr h="23564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6" marR="9496" marT="9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496" marR="9496" marT="9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6" marR="9496" marT="9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96" marR="9496" marT="94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96" marR="9496" marT="94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71842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-47,629.81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-9,836.28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-4,402.08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-61,868.17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49383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-60,915.35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-12,806.35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-6,206.05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-79,927.75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21772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-57,010.98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-11,818.19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-5,382.56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-74,211.73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127830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-72,748.25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-15,276.84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-7,367.92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-95,393.01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27276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-304,798.60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-63,503.29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-29,589.70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-397,891.59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1604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-47,830.51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-9,879.42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-4,424.96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-62,134.89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69697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-42,969.23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-9,049.67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-4,418.81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-56,437.71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676365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-112,270.88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-23,375.05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-10,858.40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-146,504.33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02988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-160,312.73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-33,541.60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-15,922.40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-209,776.73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509074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-94,270.53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-19,538.99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-8,892.72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-122,702.24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2961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-54,178.51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-11,294.93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-5,277.72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-70,751.16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92440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-49,367.17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-10,341.93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-4,936.36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-64,645.46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473511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-70,074.75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-14,453.19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-6,430.00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-90,957.94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75306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-43,376.00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-8,925.60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-3,927.01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-56,228.61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637728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-53,658.14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-11,337.58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-5,611.51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-70,607.23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40530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-205,202.46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-42,990.07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-20,524.29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-268,716.82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93463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-58,745.30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-12,371.30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-6,038.78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-77,155.38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11134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-95,572.44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-20,339.50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-10,365.63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-126,277.57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15073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-48,501.49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-10,039.57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-4,541.89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-63,082.95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23061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-66,707.53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-14,010.76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-6,762.35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-87,480.64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819529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-40,607.88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-8,519.08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-4,091.37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-53,218.33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367872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-51,111.31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-10,515.19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-4,621.98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-66,248.48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800648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-48,771.16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-10,280.43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-5,037.95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-64,089.54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479327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-66,214.51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-13,607.09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-5,948.79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-85,770.39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186705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-75,188.81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-15,651.83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-7,265.20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-98,105.84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12362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-100,670.84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-21,535.02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-11,199.74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-133,405.60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28720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-86,009.90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-17,944.57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-8,412.98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-112,367.45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26808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-50,027.29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-10,469.87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-4,975.98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-65,473.14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47995"/>
                  </a:ext>
                </a:extLst>
              </a:tr>
              <a:tr h="21143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-46,686.39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-9,881.39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-4,925.38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-61,493.16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545369"/>
                  </a:ext>
                </a:extLst>
              </a:tr>
              <a:tr h="22324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30.-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-49,853.69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-10,362.97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-4,779.23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-64,995.89</a:t>
                      </a:r>
                    </a:p>
                  </a:txBody>
                  <a:tcPr marL="9496" marR="9496" marT="9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30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468094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F0384C-6792-666B-5FFA-E936A6DFC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42355"/>
              </p:ext>
            </p:extLst>
          </p:nvPr>
        </p:nvGraphicFramePr>
        <p:xfrm>
          <a:off x="1536192" y="950976"/>
          <a:ext cx="8985503" cy="7741641"/>
        </p:xfrm>
        <a:graphic>
          <a:graphicData uri="http://schemas.openxmlformats.org/drawingml/2006/table">
            <a:tbl>
              <a:tblPr/>
              <a:tblGrid>
                <a:gridCol w="348613">
                  <a:extLst>
                    <a:ext uri="{9D8B030D-6E8A-4147-A177-3AD203B41FA5}">
                      <a16:colId xmlns:a16="http://schemas.microsoft.com/office/drawing/2014/main" val="1581943587"/>
                    </a:ext>
                  </a:extLst>
                </a:gridCol>
                <a:gridCol w="2910919">
                  <a:extLst>
                    <a:ext uri="{9D8B030D-6E8A-4147-A177-3AD203B41FA5}">
                      <a16:colId xmlns:a16="http://schemas.microsoft.com/office/drawing/2014/main" val="3749029001"/>
                    </a:ext>
                  </a:extLst>
                </a:gridCol>
                <a:gridCol w="1451103">
                  <a:extLst>
                    <a:ext uri="{9D8B030D-6E8A-4147-A177-3AD203B41FA5}">
                      <a16:colId xmlns:a16="http://schemas.microsoft.com/office/drawing/2014/main" val="2510610366"/>
                    </a:ext>
                  </a:extLst>
                </a:gridCol>
                <a:gridCol w="1451103">
                  <a:extLst>
                    <a:ext uri="{9D8B030D-6E8A-4147-A177-3AD203B41FA5}">
                      <a16:colId xmlns:a16="http://schemas.microsoft.com/office/drawing/2014/main" val="184605873"/>
                    </a:ext>
                  </a:extLst>
                </a:gridCol>
                <a:gridCol w="1346517">
                  <a:extLst>
                    <a:ext uri="{9D8B030D-6E8A-4147-A177-3AD203B41FA5}">
                      <a16:colId xmlns:a16="http://schemas.microsoft.com/office/drawing/2014/main" val="736788296"/>
                    </a:ext>
                  </a:extLst>
                </a:gridCol>
                <a:gridCol w="1477248">
                  <a:extLst>
                    <a:ext uri="{9D8B030D-6E8A-4147-A177-3AD203B41FA5}">
                      <a16:colId xmlns:a16="http://schemas.microsoft.com/office/drawing/2014/main" val="450161884"/>
                    </a:ext>
                  </a:extLst>
                </a:gridCol>
              </a:tblGrid>
              <a:tr h="21003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ESTABILIZACIÓN DE LOS INGRESOS DE LAS ENTIDADES FEDERATIVAS 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577522"/>
                  </a:ext>
                </a:extLst>
              </a:tr>
              <a:tr h="21609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COMPLEMENTOS A FIDEICOMISO FEIEF OCT - DIC 2024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4956"/>
                  </a:ext>
                </a:extLst>
              </a:tr>
              <a:tr h="1800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FGP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FFM 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FOFIR</a:t>
                      </a: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03724"/>
                  </a:ext>
                </a:extLst>
              </a:tr>
              <a:tr h="1800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PARTICIPACIONES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69395"/>
                  </a:ext>
                </a:extLst>
              </a:tr>
              <a:tr h="19208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251416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-44,772.87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-9,540.41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-4,886.42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-59,199.70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822637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-43,242.49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-9,003.98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-4,184.25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-56,430.72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094630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-71,827.48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-15,537.15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-8,428.89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-95,793.52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680575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-81,911.59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-16,481.43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-6,465.00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-104,858.02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280195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-46,727.03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-9,655.05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-4,331.96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-60,714.04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089340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-130,167.17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-27,172.51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-12,770.93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-170,110.61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70648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-42,228.35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-8,812.49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-4,136.22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-55,177.06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420214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-57,645.05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-12,570.84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-7,022.90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-77,238.79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344839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-62,851.72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-13,030.85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-5,938.77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-81,821.34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202191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-54,244.12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-11,444.58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-5,630.00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-71,318.70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323593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-67,521.79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-14,105.80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-6,651.60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-88,279.19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35536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-39,992.88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-8,316.28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-3,841.75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-52,150.91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56982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-52,020.18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-10,797.80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-4,947.41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-67,765.39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84531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-84,585.83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-18,108.57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-9,446.84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-112,141.24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840029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-68,363.64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-14,248.27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-6,649.51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-89,261.42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378518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-62,057.91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-12,825.89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-5,761.15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-80,644.95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800915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-55,756.73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-11,580.01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-5,319.66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-72,656.40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54601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-96,398.86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-20,093.57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-9,382.14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-125,874.57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842306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-58,025.53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-12,234.89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-6,003.41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-76,263.83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766280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-294,291.39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-61,461.43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-28,944.34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-384,697.16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50501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-100,546.30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-20,934.25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-9,725.18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-131,205.73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879564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-42,261.99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-8,834.34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-4,177.35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-55,273.68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127265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-75,400.16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-15,699.90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-7,296.01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-98,396.07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921946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-75,037.80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-15,737.35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-7,548.19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-98,323.34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990980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-73,766.49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-15,435.56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-7,330.83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-96,532.88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559768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-58,173.50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-12,313.88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-6,140.31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-76,627.69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272043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-54,286.45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-11,475.42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-5,690.16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-71,452.03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33715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-97,146.77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-20,363.33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-9,744.58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-127,254.68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540484"/>
                  </a:ext>
                </a:extLst>
              </a:tr>
              <a:tr h="2100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-103,180.91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-21,608.44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-10,299.69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-135,089.04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26753"/>
                  </a:ext>
                </a:extLst>
              </a:tr>
              <a:tr h="21609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60.-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-45,138.83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-9,422.87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-4,428.92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-58,990.62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112239"/>
                  </a:ext>
                </a:extLst>
              </a:tr>
              <a:tr h="216096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013337"/>
                  </a:ext>
                </a:extLst>
              </a:tr>
              <a:tr h="216096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39" marR="9239" marT="92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TOTAL: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-4,600,854.25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-962,344.69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-456,264.11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-6,019,463.05</a:t>
                      </a:r>
                    </a:p>
                  </a:txBody>
                  <a:tcPr marL="9239" marR="9239" marT="92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43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80681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0E03B5-E603-D461-AEFC-950EAC8FF530}"/>
              </a:ext>
            </a:extLst>
          </p:cNvPr>
          <p:cNvSpPr txBox="1"/>
          <p:nvPr/>
        </p:nvSpPr>
        <p:spPr>
          <a:xfrm>
            <a:off x="971550" y="3090870"/>
            <a:ext cx="105917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DEL FONDO ISR MUNICIPAL 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- DIC DE 2024.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93163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B23082-8F8E-B159-2A42-4E072154C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95822"/>
              </p:ext>
            </p:extLst>
          </p:nvPr>
        </p:nvGraphicFramePr>
        <p:xfrm>
          <a:off x="1402080" y="936530"/>
          <a:ext cx="8973311" cy="7512540"/>
        </p:xfrm>
        <a:graphic>
          <a:graphicData uri="http://schemas.openxmlformats.org/drawingml/2006/table">
            <a:tbl>
              <a:tblPr/>
              <a:tblGrid>
                <a:gridCol w="678167">
                  <a:extLst>
                    <a:ext uri="{9D8B030D-6E8A-4147-A177-3AD203B41FA5}">
                      <a16:colId xmlns:a16="http://schemas.microsoft.com/office/drawing/2014/main" val="2921102469"/>
                    </a:ext>
                  </a:extLst>
                </a:gridCol>
                <a:gridCol w="2567939">
                  <a:extLst>
                    <a:ext uri="{9D8B030D-6E8A-4147-A177-3AD203B41FA5}">
                      <a16:colId xmlns:a16="http://schemas.microsoft.com/office/drawing/2014/main" val="3569564264"/>
                    </a:ext>
                  </a:extLst>
                </a:gridCol>
                <a:gridCol w="1525875">
                  <a:extLst>
                    <a:ext uri="{9D8B030D-6E8A-4147-A177-3AD203B41FA5}">
                      <a16:colId xmlns:a16="http://schemas.microsoft.com/office/drawing/2014/main" val="2907456506"/>
                    </a:ext>
                  </a:extLst>
                </a:gridCol>
                <a:gridCol w="1455580">
                  <a:extLst>
                    <a:ext uri="{9D8B030D-6E8A-4147-A177-3AD203B41FA5}">
                      <a16:colId xmlns:a16="http://schemas.microsoft.com/office/drawing/2014/main" val="2495470057"/>
                    </a:ext>
                  </a:extLst>
                </a:gridCol>
                <a:gridCol w="1372875">
                  <a:extLst>
                    <a:ext uri="{9D8B030D-6E8A-4147-A177-3AD203B41FA5}">
                      <a16:colId xmlns:a16="http://schemas.microsoft.com/office/drawing/2014/main" val="3027652731"/>
                    </a:ext>
                  </a:extLst>
                </a:gridCol>
                <a:gridCol w="1372875">
                  <a:extLst>
                    <a:ext uri="{9D8B030D-6E8A-4147-A177-3AD203B41FA5}">
                      <a16:colId xmlns:a16="http://schemas.microsoft.com/office/drawing/2014/main" val="2784655242"/>
                    </a:ext>
                  </a:extLst>
                </a:gridCol>
              </a:tblGrid>
              <a:tr h="25536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FONDO ISR A MUNICIPIOS 2024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8955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MUNICIPIO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NOVIEMBRE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DICIEMBRE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6849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M. H.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652,890.00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118,680.00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286,503.00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247,707.00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06276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462,333.00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462,436.00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103.00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43846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244,344.00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121,893.00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122,451.00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143833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APETATITLAN DE A. 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1,463,907.00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845,360.00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618,547.00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841370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1,580,394.00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709,637.00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870,757.00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83516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183,935.00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13,305.00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77,961.00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92,669.00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855547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320,865.00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181,348.00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140,288.00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771.00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666215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1,233,808.00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54,090.00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776,763.00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402,955.00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122690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1,140,322.00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157,024.00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1,005,243.00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21,945.00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806176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J. 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2,190,039.00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2,191,916.00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1,877.00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722467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357,073.00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184,437.00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172,636.00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327377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273,266.00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88,808.00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92,515.00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91,943.00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666685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 8,468.00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8,468.00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998764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53240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182,471.00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187,006.00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4,535.00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49090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2,223,992.00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1,003,410.00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637,849.00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582,733.00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131391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852083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M.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493,079.00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254127.00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238,952.00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44154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223,266.00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82654.00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141,358.00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746.00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5323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293,947.00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141093.00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166,636.00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13,782.00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589130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   18,745.00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18,745.00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498081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J. M.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401,020.00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401,020.00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87173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D. 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988115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M. A.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121664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288,329.00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288,329.00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977189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1,434,186.00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630348.00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534,744.00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269,094.00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35449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454,655.00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219,495.00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235,160.00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032969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SANCTORUM DE L. C.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239,288.00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113,857.00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125,431.00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53455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116,066.00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8278.00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115,401.00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7,613.00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918932"/>
                  </a:ext>
                </a:extLst>
              </a:tr>
              <a:tr h="2333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            65,870.00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65,870.00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04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91834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4A8B94-0C45-E17D-3437-E600A640C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83701"/>
              </p:ext>
            </p:extLst>
          </p:nvPr>
        </p:nvGraphicFramePr>
        <p:xfrm>
          <a:off x="1328928" y="950976"/>
          <a:ext cx="9107424" cy="7705343"/>
        </p:xfrm>
        <a:graphic>
          <a:graphicData uri="http://schemas.openxmlformats.org/drawingml/2006/table">
            <a:tbl>
              <a:tblPr/>
              <a:tblGrid>
                <a:gridCol w="688303">
                  <a:extLst>
                    <a:ext uri="{9D8B030D-6E8A-4147-A177-3AD203B41FA5}">
                      <a16:colId xmlns:a16="http://schemas.microsoft.com/office/drawing/2014/main" val="2069856580"/>
                    </a:ext>
                  </a:extLst>
                </a:gridCol>
                <a:gridCol w="2606319">
                  <a:extLst>
                    <a:ext uri="{9D8B030D-6E8A-4147-A177-3AD203B41FA5}">
                      <a16:colId xmlns:a16="http://schemas.microsoft.com/office/drawing/2014/main" val="162149005"/>
                    </a:ext>
                  </a:extLst>
                </a:gridCol>
                <a:gridCol w="1548681">
                  <a:extLst>
                    <a:ext uri="{9D8B030D-6E8A-4147-A177-3AD203B41FA5}">
                      <a16:colId xmlns:a16="http://schemas.microsoft.com/office/drawing/2014/main" val="313491821"/>
                    </a:ext>
                  </a:extLst>
                </a:gridCol>
                <a:gridCol w="1477333">
                  <a:extLst>
                    <a:ext uri="{9D8B030D-6E8A-4147-A177-3AD203B41FA5}">
                      <a16:colId xmlns:a16="http://schemas.microsoft.com/office/drawing/2014/main" val="3498557423"/>
                    </a:ext>
                  </a:extLst>
                </a:gridCol>
                <a:gridCol w="1393394">
                  <a:extLst>
                    <a:ext uri="{9D8B030D-6E8A-4147-A177-3AD203B41FA5}">
                      <a16:colId xmlns:a16="http://schemas.microsoft.com/office/drawing/2014/main" val="3286795102"/>
                    </a:ext>
                  </a:extLst>
                </a:gridCol>
                <a:gridCol w="1393394">
                  <a:extLst>
                    <a:ext uri="{9D8B030D-6E8A-4147-A177-3AD203B41FA5}">
                      <a16:colId xmlns:a16="http://schemas.microsoft.com/office/drawing/2014/main" val="1145583645"/>
                    </a:ext>
                  </a:extLst>
                </a:gridCol>
              </a:tblGrid>
              <a:tr h="2540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FONDO ISR A MUNICIPIOS 2024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57929"/>
                  </a:ext>
                </a:extLst>
              </a:tr>
              <a:tr h="2540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MUNICIPIO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OCTUBRE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NOVIEMBRE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DICIEMBRE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460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112,466.00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56,909.00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59,327.00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3,770.00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302940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JOSE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98,078.00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98,078.00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217445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86,845.00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86,845.00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24188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148,054.00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155,141.00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7,087.00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313734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124,364.00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124364.00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1203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2,964,260.00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2,965,353.00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1,093.00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86394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144,439.00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144,439.00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496819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220,500.00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108,284.00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112,216.00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99566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283,754.00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284,514.00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760.00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58584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42,159.00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42,159.00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060456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175,374.00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187,901.00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12,527.00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237413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140,030.00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147,212.00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7,182.00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01313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187,962.00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187,962.00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69889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661,702.00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668,613.00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6,911.00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116642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309,850.00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149,398.00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160,452.00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80768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127,020.00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18,559.00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108,461.00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718727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253,256.00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155,377.00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97879.00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592117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515,147.00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263,383.00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265,405.00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13,641.00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31934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492,661.00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294,659.00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99,168.00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98,834.00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56985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6,469,266.00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1,607,243.00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1,721,697.00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3140326.00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43896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1,432,855.00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1,149,853.00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283,002.00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043337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244,438.00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76,608.00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88,612.00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79,218.00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355302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801,972.00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529,669.00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272,303.00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823766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750,097.00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497,673.00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252,424.00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964244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1,065,475.00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509,378.00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556,097.00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18996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489,472.00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155,022.00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163,280.00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171,170.00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330840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466,818.00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467,895.00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1,077.00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160171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1,680,357.00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1,399,148.00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297,180.00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15,971.00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9390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755,798.00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396,143.00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359655.00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10939"/>
                  </a:ext>
                </a:extLst>
              </a:tr>
              <a:tr h="2321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ZITLALTEPEC DE T. S. 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362,845.00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93,518.00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270,140.00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             813.00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15516"/>
                  </a:ext>
                </a:extLst>
              </a:tr>
              <a:tr h="2321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37,967,706.00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11,253,559.00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16,763,167.00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9,950,980.00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24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622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 LOS INGRESOS FEDERALES Y ESTATALES OCT - DIC 2024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SHCP vs REAL  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8CBAB1-0784-D15D-AAC3-6ADD92C5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" y="2121407"/>
            <a:ext cx="10899648" cy="42793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F2151D-F957-8C6C-287D-080C559B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94" y="1168684"/>
            <a:ext cx="7964011" cy="9527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EE4A1C-940A-547C-AD26-A59AC066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7" y="6608065"/>
            <a:ext cx="950712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1503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EB676D-42F3-62D5-FFAF-1C8A88A446F7}"/>
              </a:ext>
            </a:extLst>
          </p:cNvPr>
          <p:cNvSpPr txBox="1"/>
          <p:nvPr/>
        </p:nvSpPr>
        <p:spPr>
          <a:xfrm>
            <a:off x="862219" y="3107078"/>
            <a:ext cx="109709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RECAUDACIÓN DEL IMPUESTO PREDIAL Y DERECHOS POR EL SUMINISTRO DE AGUA ENERO – DICIEMBRE 2024. </a:t>
            </a:r>
          </a:p>
        </p:txBody>
      </p:sp>
    </p:spTree>
    <p:extLst>
      <p:ext uri="{BB962C8B-B14F-4D97-AF65-F5344CB8AC3E}">
        <p14:creationId xmlns:p14="http://schemas.microsoft.com/office/powerpoint/2010/main" val="291799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031F87-710E-77A7-123C-9C0166E2B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79894"/>
              </p:ext>
            </p:extLst>
          </p:nvPr>
        </p:nvGraphicFramePr>
        <p:xfrm>
          <a:off x="2182368" y="1072897"/>
          <a:ext cx="8095490" cy="7644380"/>
        </p:xfrm>
        <a:graphic>
          <a:graphicData uri="http://schemas.openxmlformats.org/drawingml/2006/table">
            <a:tbl>
              <a:tblPr/>
              <a:tblGrid>
                <a:gridCol w="2713130">
                  <a:extLst>
                    <a:ext uri="{9D8B030D-6E8A-4147-A177-3AD203B41FA5}">
                      <a16:colId xmlns:a16="http://schemas.microsoft.com/office/drawing/2014/main" val="205928288"/>
                    </a:ext>
                  </a:extLst>
                </a:gridCol>
                <a:gridCol w="1264372">
                  <a:extLst>
                    <a:ext uri="{9D8B030D-6E8A-4147-A177-3AD203B41FA5}">
                      <a16:colId xmlns:a16="http://schemas.microsoft.com/office/drawing/2014/main" val="2069149032"/>
                    </a:ext>
                  </a:extLst>
                </a:gridCol>
                <a:gridCol w="1369737">
                  <a:extLst>
                    <a:ext uri="{9D8B030D-6E8A-4147-A177-3AD203B41FA5}">
                      <a16:colId xmlns:a16="http://schemas.microsoft.com/office/drawing/2014/main" val="2016523825"/>
                    </a:ext>
                  </a:extLst>
                </a:gridCol>
                <a:gridCol w="1396077">
                  <a:extLst>
                    <a:ext uri="{9D8B030D-6E8A-4147-A177-3AD203B41FA5}">
                      <a16:colId xmlns:a16="http://schemas.microsoft.com/office/drawing/2014/main" val="537733825"/>
                    </a:ext>
                  </a:extLst>
                </a:gridCol>
                <a:gridCol w="1352174">
                  <a:extLst>
                    <a:ext uri="{9D8B030D-6E8A-4147-A177-3AD203B41FA5}">
                      <a16:colId xmlns:a16="http://schemas.microsoft.com/office/drawing/2014/main" val="238821293"/>
                    </a:ext>
                  </a:extLst>
                </a:gridCol>
              </a:tblGrid>
              <a:tr h="24353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IMPUESTO PREDIAL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30163"/>
                  </a:ext>
                </a:extLst>
              </a:tr>
              <a:tr h="243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DIFERENCIA ABSOLUTA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37165"/>
                  </a:ext>
                </a:extLst>
              </a:tr>
              <a:tr h="2435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5731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ACUAMANALA DE M.H.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304,238.00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774,893.00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-60.74%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-470,655.00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836562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1,501,969.16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1,237,656.79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21.36%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264,312.37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05943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1,281,196.20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1,101,553.51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16.31%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179,642.69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393120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APETATITLAN DE A.C.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2,739,565.65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3,510,460.85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-21.96%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-770,895.20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42699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31,431,690.84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37,378,007.11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-5,946,316.27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61293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875,715.50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652,291.00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34.25%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223,424.50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780438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34,879.05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232,683.00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-85.01%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-197,803.95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74465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5,957,926.00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6,707,253.00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-749,327.00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75606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11,465,253.75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</a:rPr>
                        <a:t>9,191,619.67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2,273,634.08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53128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CONTLA DE J.C.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1,387,792.00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1,994,791.00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-606,999.00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273785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231,029.00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665,353.00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-65.28%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-434,324.00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13013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658,728.00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831,117.00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-172,389.00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923486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1,158,204.58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1,134,068.95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24,135.63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7740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265,063.00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166,536.00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59.16%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98,527.00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28353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533,683.00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362,317.00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47.30%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171,366.00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77035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21,459,822.55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19,950,771.09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7.56%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1,509,051.46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96068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640,037.00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560,459.00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14.20%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79,578.00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747750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IXTACUIXTLA DE M.M.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4,213,592.59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3,861,752.19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9.11%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351,840.40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858391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626,014.49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632,181.63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-6,167.14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77619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3,406,962.94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2,103,057.20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62.00%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1,303,905.74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675653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98,256.01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97,933.00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0.33%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323.01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309052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</a:rPr>
                        <a:t>MAZATECOCHCO DE J.M.M.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160,580.00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237,746.72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-32.46%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-77,166.72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163056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MUÑOZ DE D.A.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276,449.00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291,293.00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-14,844.00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66590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NANACAMILPA DE M.A.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3,861,591.10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2,768,820.43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39.47%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1,092,770.67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6853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1,541,159.32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1,102,708.00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39.76%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438,451.32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40179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1,249,631.76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1,674,276.31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-25.36%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-424,644.55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937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5,131,069.84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4,475,297.00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14.65%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655,772.84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346911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SANCTÓRUM DE L.C.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662,697.55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441,408.57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50.13%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221,288.98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589711"/>
                  </a:ext>
                </a:extLst>
              </a:tr>
              <a:tr h="23000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320,261.00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260,464.00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22.96%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59,797.00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86602"/>
                  </a:ext>
                </a:extLst>
              </a:tr>
              <a:tr h="243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280,924.00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186,976.00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50.25%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93,948.00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8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1596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E92305-801B-27A3-DC84-189DF05F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31736"/>
              </p:ext>
            </p:extLst>
          </p:nvPr>
        </p:nvGraphicFramePr>
        <p:xfrm>
          <a:off x="2487168" y="1085088"/>
          <a:ext cx="7888223" cy="7440040"/>
        </p:xfrm>
        <a:graphic>
          <a:graphicData uri="http://schemas.openxmlformats.org/drawingml/2006/table">
            <a:tbl>
              <a:tblPr/>
              <a:tblGrid>
                <a:gridCol w="2643666">
                  <a:extLst>
                    <a:ext uri="{9D8B030D-6E8A-4147-A177-3AD203B41FA5}">
                      <a16:colId xmlns:a16="http://schemas.microsoft.com/office/drawing/2014/main" val="1285944456"/>
                    </a:ext>
                  </a:extLst>
                </a:gridCol>
                <a:gridCol w="1232002">
                  <a:extLst>
                    <a:ext uri="{9D8B030D-6E8A-4147-A177-3AD203B41FA5}">
                      <a16:colId xmlns:a16="http://schemas.microsoft.com/office/drawing/2014/main" val="924677954"/>
                    </a:ext>
                  </a:extLst>
                </a:gridCol>
                <a:gridCol w="1334667">
                  <a:extLst>
                    <a:ext uri="{9D8B030D-6E8A-4147-A177-3AD203B41FA5}">
                      <a16:colId xmlns:a16="http://schemas.microsoft.com/office/drawing/2014/main" val="2512171994"/>
                    </a:ext>
                  </a:extLst>
                </a:gridCol>
                <a:gridCol w="1360333">
                  <a:extLst>
                    <a:ext uri="{9D8B030D-6E8A-4147-A177-3AD203B41FA5}">
                      <a16:colId xmlns:a16="http://schemas.microsoft.com/office/drawing/2014/main" val="1153791499"/>
                    </a:ext>
                  </a:extLst>
                </a:gridCol>
                <a:gridCol w="1317555">
                  <a:extLst>
                    <a:ext uri="{9D8B030D-6E8A-4147-A177-3AD203B41FA5}">
                      <a16:colId xmlns:a16="http://schemas.microsoft.com/office/drawing/2014/main" val="2841573887"/>
                    </a:ext>
                  </a:extLst>
                </a:gridCol>
              </a:tblGrid>
              <a:tr h="22861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IMPUESTO PREDIAL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99956"/>
                  </a:ext>
                </a:extLst>
              </a:tr>
              <a:tr h="2286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DIFERENCIA ABSOLUTA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82614"/>
                  </a:ext>
                </a:extLst>
              </a:tr>
              <a:tr h="2286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625543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JERONIMO ZACUALPAN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114,875.00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139,394.50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-24,519.50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867176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JOSE TECALCO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184,998.00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218,501.00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-33,503.00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258122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506,715.50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727,889.50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-221,174.00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39360"/>
                  </a:ext>
                </a:extLst>
              </a:tr>
              <a:tr h="25137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241,352.00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189,152.00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27.60%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52,200.00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895531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173,386.00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262,078.00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-33.84%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-88,692.00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708116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2,102,821.80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2,437,256.70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-334,434.90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92097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145,743.00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158,030.27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-12,287.27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513902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86,872.00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84,702.00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2,170.00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22991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300,376.00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243,727.00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23.24%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56,649.00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449118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269,392.00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287,646.82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-18,254.82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48992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2,631,521.25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3,135,439.95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-16.07%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-503,918.70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9411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433,421.63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331,611.68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30.70%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101,809.95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97174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423,825.00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323,157.00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31.15%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100,668.00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36266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2,309,709.08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2,377,446.32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-67,737.24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986852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1,118,108.50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1,220,534.74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-102,426.24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132267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706,673.85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466,182.00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240,491.85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086665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260,081.00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372,794.00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-112,713.00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22428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8,713,026.00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9,245,066.00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-532,040.00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145732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128,013.50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154,698.00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-26,684.50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75352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23,582,281.59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24,937,649.90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-1,355,368.31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62233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3,101,350.00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3,010,566.00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90,784.00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85449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TOCATLAN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47,755.80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193,638.00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-75.34%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-145,882.20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362984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3,316,540.30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3,225,973.50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90,566.80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434196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1,228,217.47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1,844,184.79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-33.40%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-615,967.32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003318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4,818,724.56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4,260,020.79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13.12%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558,703.77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506417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1,996,093.43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2,099,145.45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-103,052.02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487520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4,250,944.50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3,911,993.06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8.66%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338,951.44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677351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7,451,151.28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7,493,942.53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-42,791.25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787234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1,354,487.35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1,026,287.60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31.98%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328,199.75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86746"/>
                  </a:ext>
                </a:extLst>
              </a:tr>
              <a:tr h="22861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ZITLALTEPEC DE T,S.S.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184,118.00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359,801.78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-48.83%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-175,683.78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840282"/>
                  </a:ext>
                </a:extLst>
              </a:tr>
              <a:tr h="2286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T  O  T  A  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175,938,558.27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179,324,255.90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-1.89%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-3,385,697.63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25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0599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982E4-AC88-5DF0-7335-404987920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80206"/>
              </p:ext>
            </p:extLst>
          </p:nvPr>
        </p:nvGraphicFramePr>
        <p:xfrm>
          <a:off x="2438400" y="1036321"/>
          <a:ext cx="7888223" cy="7741931"/>
        </p:xfrm>
        <a:graphic>
          <a:graphicData uri="http://schemas.openxmlformats.org/drawingml/2006/table">
            <a:tbl>
              <a:tblPr/>
              <a:tblGrid>
                <a:gridCol w="2643667">
                  <a:extLst>
                    <a:ext uri="{9D8B030D-6E8A-4147-A177-3AD203B41FA5}">
                      <a16:colId xmlns:a16="http://schemas.microsoft.com/office/drawing/2014/main" val="3405572429"/>
                    </a:ext>
                  </a:extLst>
                </a:gridCol>
                <a:gridCol w="1232000">
                  <a:extLst>
                    <a:ext uri="{9D8B030D-6E8A-4147-A177-3AD203B41FA5}">
                      <a16:colId xmlns:a16="http://schemas.microsoft.com/office/drawing/2014/main" val="1429152187"/>
                    </a:ext>
                  </a:extLst>
                </a:gridCol>
                <a:gridCol w="1334667">
                  <a:extLst>
                    <a:ext uri="{9D8B030D-6E8A-4147-A177-3AD203B41FA5}">
                      <a16:colId xmlns:a16="http://schemas.microsoft.com/office/drawing/2014/main" val="2884661787"/>
                    </a:ext>
                  </a:extLst>
                </a:gridCol>
                <a:gridCol w="1360334">
                  <a:extLst>
                    <a:ext uri="{9D8B030D-6E8A-4147-A177-3AD203B41FA5}">
                      <a16:colId xmlns:a16="http://schemas.microsoft.com/office/drawing/2014/main" val="3301285567"/>
                    </a:ext>
                  </a:extLst>
                </a:gridCol>
                <a:gridCol w="1317555">
                  <a:extLst>
                    <a:ext uri="{9D8B030D-6E8A-4147-A177-3AD203B41FA5}">
                      <a16:colId xmlns:a16="http://schemas.microsoft.com/office/drawing/2014/main" val="948369827"/>
                    </a:ext>
                  </a:extLst>
                </a:gridCol>
              </a:tblGrid>
              <a:tr h="24664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DERECHOS POR EL SUMINISTRO DE AGUA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81095"/>
                  </a:ext>
                </a:extLst>
              </a:tr>
              <a:tr h="2466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DIFERENCIA ABSOLUTA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44083"/>
                  </a:ext>
                </a:extLst>
              </a:tr>
              <a:tr h="2466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728367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ACUAMANALA DE M.H.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182,450.00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75,079.00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143.01%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107,371.00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994556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180,070.00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2,699,682.57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-93.33%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-2,519,612.57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99640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AMAXAC DE GRO.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1,744,585.65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1,362,251.33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28.07%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382,334.32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459190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APETATITLAN DE A.C.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4,158,562.24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4,665,056.48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-10.86%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-506,494.24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890095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56,775,154.05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56,214,460.37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560,693.68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83666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942,468.43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954,032.00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-11,563.57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8522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BENITO JUAREZ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41,404.03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415,558.00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-90.04%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-374,153.97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800635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6,954,645.50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10,098,575.50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-31.13%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-3,143,930.00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633087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22,290,363.54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23,603,791.58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-1,313,428.04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05510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CONTLA DE J.C.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1,277,732.00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2,018,806.00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-36.71%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-741,074.00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93279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226,994.00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690,131.50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-67.11%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-463,137.50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293442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1,358,107.43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1,455,212.36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-97,104.93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807192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1,274,252.19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920,803.00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38.38%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353,449.19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221659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366,137.00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233,457.00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56.83%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132,680.00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35149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1,245,032.00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419,834.00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196.55%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825,198.00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46085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29,960,009.01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33,014,988.43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-3,054,979.42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617028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1,111,876.10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912,372.80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21.87%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199,503.30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57804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IXTACUIXTLA DE M.M.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807,128.00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1,512,564.52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-46.64%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-705,436.52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679706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2,324,926.14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2,667,930.89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-12.86%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-343,004.75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00564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1,290,879.96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1,531,769.00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-15.73%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-240,889.04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344596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LAZARO CARDENAS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194,657.43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209,216.28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-14,558.85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38920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</a:rPr>
                        <a:t>MAZATECOCHCO DE J.M.M.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512,283.00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610,209.00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-97,926.00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968353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MUÑOZ DE D.A.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570,860.00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540,810.00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30,050.00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05559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NANACAMILPA DE M.A.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2,240,894.19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2,050,197.40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190,696.79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220990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1,193,119.26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1,985,120.00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-39.90%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-792,000.74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33517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2,329,988.51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4,022,686.35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-42.08%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-1,692,697.84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34417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PAPALOTLA DE X.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1,076,592.00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1,385,970.00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-22.32%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-309,378.00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853845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SANCTÓRUM DE L.C.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685,245.47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787,767.64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-13.01%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-102,522.17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57477"/>
                  </a:ext>
                </a:extLst>
              </a:tr>
              <a:tr h="23294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DAMIAN TEXOLOC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834,807.90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832,939.43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0.22%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1,868.47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99600"/>
                  </a:ext>
                </a:extLst>
              </a:tr>
              <a:tr h="24664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FCO. TETLANOHCAN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848,127.50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741,342.50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14.40%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106,785.00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61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53151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619DAB-BC4E-B7D8-BC99-FD3F3129F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62119"/>
              </p:ext>
            </p:extLst>
          </p:nvPr>
        </p:nvGraphicFramePr>
        <p:xfrm>
          <a:off x="2072640" y="950976"/>
          <a:ext cx="8302751" cy="7851639"/>
        </p:xfrm>
        <a:graphic>
          <a:graphicData uri="http://schemas.openxmlformats.org/drawingml/2006/table">
            <a:tbl>
              <a:tblPr/>
              <a:tblGrid>
                <a:gridCol w="2782592">
                  <a:extLst>
                    <a:ext uri="{9D8B030D-6E8A-4147-A177-3AD203B41FA5}">
                      <a16:colId xmlns:a16="http://schemas.microsoft.com/office/drawing/2014/main" val="2800829172"/>
                    </a:ext>
                  </a:extLst>
                </a:gridCol>
                <a:gridCol w="1296743">
                  <a:extLst>
                    <a:ext uri="{9D8B030D-6E8A-4147-A177-3AD203B41FA5}">
                      <a16:colId xmlns:a16="http://schemas.microsoft.com/office/drawing/2014/main" val="1579182703"/>
                    </a:ext>
                  </a:extLst>
                </a:gridCol>
                <a:gridCol w="1404804">
                  <a:extLst>
                    <a:ext uri="{9D8B030D-6E8A-4147-A177-3AD203B41FA5}">
                      <a16:colId xmlns:a16="http://schemas.microsoft.com/office/drawing/2014/main" val="3654230631"/>
                    </a:ext>
                  </a:extLst>
                </a:gridCol>
                <a:gridCol w="1431819">
                  <a:extLst>
                    <a:ext uri="{9D8B030D-6E8A-4147-A177-3AD203B41FA5}">
                      <a16:colId xmlns:a16="http://schemas.microsoft.com/office/drawing/2014/main" val="2519475236"/>
                    </a:ext>
                  </a:extLst>
                </a:gridCol>
                <a:gridCol w="1386793">
                  <a:extLst>
                    <a:ext uri="{9D8B030D-6E8A-4147-A177-3AD203B41FA5}">
                      <a16:colId xmlns:a16="http://schemas.microsoft.com/office/drawing/2014/main" val="1854361511"/>
                    </a:ext>
                  </a:extLst>
                </a:gridCol>
              </a:tblGrid>
              <a:tr h="2408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DERECHOS POR EL SUMINISTRO DE AGUA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56574"/>
                  </a:ext>
                </a:extLst>
              </a:tr>
              <a:tr h="2408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DIFERENCIA ABSOLUTA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251955"/>
                  </a:ext>
                </a:extLst>
              </a:tr>
              <a:tr h="2408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9129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JERÓNIMO ZACUALPAN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265,576.00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738,823.50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-64.05%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-473,247.50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830908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JOSE TECALCO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435,075.00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490,061.00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-54,986.00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890763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417,063.96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721,129.26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-42.17%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-304,065.30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81775"/>
                  </a:ext>
                </a:extLst>
              </a:tr>
              <a:tr h="2784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452,426.20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373,545.00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21.12%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78,881.20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33292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321,545.00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519,795.00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-38.14%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-198,250.00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43264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6,247,032.50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7,000,658.00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-10.77%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-753,625.50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74393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351,650.00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281,033.00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25.13%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70,617.00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65738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708,606.00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908,900.00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-22.04%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-200,294.00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5937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298,838.00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385,197.00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-22.42%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-86,359.00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280609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340,087.50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332,243.52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2.36%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7,843.98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61004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1,228,791.00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2,025,665.84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-39.34%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-796,874.84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89247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144,815.00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165,866.00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-21,051.00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61794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460,409.80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347,734.00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32.40%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112,675.80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70903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4,232,360.22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4,127,623.12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104,737.10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317597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TEPETITLA DE LARDIZABAL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543,936.00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605,117.00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-61,181.00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60125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396,446.00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449,152.00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-11.73%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-52,706.00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682073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852,524.00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1,667,234.00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-48.87%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-814,710.00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52135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4,439,556.29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5,025,738.22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-11.66%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-586,181.93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28726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148,255.00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395,149.00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-62.48%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-246,894.00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456963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47,584,660.78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63,309,790.07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-24.84%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-15,725,129.29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71888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1,117,581.00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2,027,433.00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-44.88%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-909,852.00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735028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TOCATLAN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93,893.98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330,463.14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-236,569.16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09850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1,811,692.50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1,885,394.00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-73,701.50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82752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426,780.94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1,645,037.64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-74.06%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-1,218,256.70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105541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34,678.00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1,260,869.46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-97.25%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-1,226,191.46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8979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462,170.50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1,568,920.50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-70.54%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-1,106,750.00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56115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1,176,558.06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1,130,317.80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46,240.26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27456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3,408,898.89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3,359,780.42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49,118.47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318030"/>
                  </a:ext>
                </a:extLst>
              </a:tr>
              <a:tr h="22746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6,908,004.80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10,501,374.66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-34.22%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-3,593,369.86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39317"/>
                  </a:ext>
                </a:extLst>
              </a:tr>
              <a:tr h="24084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Arial" panose="020B0604020202020204" pitchFamily="34" charset="0"/>
                        </a:rPr>
                        <a:t>ZITLALTEPEC DE T,S.S.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95,862.97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</a:rPr>
                        <a:t>135,596.86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-29.30%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-39,733.89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959762"/>
                  </a:ext>
                </a:extLst>
              </a:tr>
              <a:tr h="2408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effectLst/>
                          <a:latin typeface="Arial" panose="020B0604020202020204" pitchFamily="34" charset="0"/>
                        </a:rPr>
                        <a:t>T  O  T  A  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230,405,128.42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</a:rPr>
                        <a:t>272,348,256.94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-41,943,128.52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1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37369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BFE521-26D3-473C-B6F7-937CD30F70F0}"/>
              </a:ext>
            </a:extLst>
          </p:cNvPr>
          <p:cNvSpPr txBox="1"/>
          <p:nvPr/>
        </p:nvSpPr>
        <p:spPr>
          <a:xfrm>
            <a:off x="971550" y="3090870"/>
            <a:ext cx="105917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SOBRE EL CUMPLIMIENTO DEL SRFT- SHCP_UED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 TERCER TRIMESTRE DE 2024.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803839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439967-1155-4655-8F88-59623C4CE37D}"/>
              </a:ext>
            </a:extLst>
          </p:cNvPr>
          <p:cNvSpPr txBox="1"/>
          <p:nvPr/>
        </p:nvSpPr>
        <p:spPr>
          <a:xfrm>
            <a:off x="2187544" y="904959"/>
            <a:ext cx="804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Índice de Calidad en la Información para el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rimestre de 2024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4DF34B-0ED9-74CD-C3F7-71FFED9F6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37359"/>
              </p:ext>
            </p:extLst>
          </p:nvPr>
        </p:nvGraphicFramePr>
        <p:xfrm>
          <a:off x="1048512" y="1255776"/>
          <a:ext cx="9400033" cy="7538611"/>
        </p:xfrm>
        <a:graphic>
          <a:graphicData uri="http://schemas.openxmlformats.org/drawingml/2006/table">
            <a:tbl>
              <a:tblPr/>
              <a:tblGrid>
                <a:gridCol w="923369">
                  <a:extLst>
                    <a:ext uri="{9D8B030D-6E8A-4147-A177-3AD203B41FA5}">
                      <a16:colId xmlns:a16="http://schemas.microsoft.com/office/drawing/2014/main" val="4209047071"/>
                    </a:ext>
                  </a:extLst>
                </a:gridCol>
                <a:gridCol w="2525686">
                  <a:extLst>
                    <a:ext uri="{9D8B030D-6E8A-4147-A177-3AD203B41FA5}">
                      <a16:colId xmlns:a16="http://schemas.microsoft.com/office/drawing/2014/main" val="1001453225"/>
                    </a:ext>
                  </a:extLst>
                </a:gridCol>
                <a:gridCol w="1317158">
                  <a:extLst>
                    <a:ext uri="{9D8B030D-6E8A-4147-A177-3AD203B41FA5}">
                      <a16:colId xmlns:a16="http://schemas.microsoft.com/office/drawing/2014/main" val="499849915"/>
                    </a:ext>
                  </a:extLst>
                </a:gridCol>
                <a:gridCol w="1452948">
                  <a:extLst>
                    <a:ext uri="{9D8B030D-6E8A-4147-A177-3AD203B41FA5}">
                      <a16:colId xmlns:a16="http://schemas.microsoft.com/office/drawing/2014/main" val="3200770167"/>
                    </a:ext>
                  </a:extLst>
                </a:gridCol>
                <a:gridCol w="1130449">
                  <a:extLst>
                    <a:ext uri="{9D8B030D-6E8A-4147-A177-3AD203B41FA5}">
                      <a16:colId xmlns:a16="http://schemas.microsoft.com/office/drawing/2014/main" val="3851421617"/>
                    </a:ext>
                  </a:extLst>
                </a:gridCol>
                <a:gridCol w="1045580">
                  <a:extLst>
                    <a:ext uri="{9D8B030D-6E8A-4147-A177-3AD203B41FA5}">
                      <a16:colId xmlns:a16="http://schemas.microsoft.com/office/drawing/2014/main" val="671498872"/>
                    </a:ext>
                  </a:extLst>
                </a:gridCol>
                <a:gridCol w="1004843">
                  <a:extLst>
                    <a:ext uri="{9D8B030D-6E8A-4147-A177-3AD203B41FA5}">
                      <a16:colId xmlns:a16="http://schemas.microsoft.com/office/drawing/2014/main" val="3057964238"/>
                    </a:ext>
                  </a:extLst>
                </a:gridCol>
              </a:tblGrid>
              <a:tr h="6481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Proyectos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 en recursos transferidos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Posición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1216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Apetatitlán de Antonio Carvajal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8460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Atlangatepec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79336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Atltzayanca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1701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Apizaco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4341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Mazatecochco de José María Morelos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07055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Panotla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5883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7243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Tetlanohcan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454623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Zacatelco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478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94.44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7918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Teolocholco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4441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15920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99.63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09413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07416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9569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Huamantla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42.42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99.88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45808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José Teacalco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41.03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80.34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244070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23.89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89808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Ziltlaltépec de Trinidad Sánchez Santos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6611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Cuapiaxtla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67.24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244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Tepeyanco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9012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Terrenate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188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Benito Juárez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75987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Lázaro Cárdenas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83846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52118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63.89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5164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Tenancingo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32.56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508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Chiautempan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79.17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59.91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202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Cuaxomulco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58.33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1109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Muñoz de Domingo Arenas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58.33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8003" marR="216086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7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7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085B61-4ED7-4D54-B480-A76C3C25D3D8}"/>
              </a:ext>
            </a:extLst>
          </p:cNvPr>
          <p:cNvSpPr txBox="1"/>
          <p:nvPr/>
        </p:nvSpPr>
        <p:spPr>
          <a:xfrm>
            <a:off x="1795711" y="1041805"/>
            <a:ext cx="86005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Índice de Calidad en la Información para el </a:t>
            </a:r>
            <a:r>
              <a:rPr lang="es-E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</a:t>
            </a:r>
            <a:r>
              <a:rPr lang="es-ES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Trimestre de 2024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8F96A0-B11D-3E80-2B9F-D94F9B817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4647"/>
              </p:ext>
            </p:extLst>
          </p:nvPr>
        </p:nvGraphicFramePr>
        <p:xfrm>
          <a:off x="999744" y="1536192"/>
          <a:ext cx="9396543" cy="7229868"/>
        </p:xfrm>
        <a:graphic>
          <a:graphicData uri="http://schemas.openxmlformats.org/drawingml/2006/table">
            <a:tbl>
              <a:tblPr/>
              <a:tblGrid>
                <a:gridCol w="923025">
                  <a:extLst>
                    <a:ext uri="{9D8B030D-6E8A-4147-A177-3AD203B41FA5}">
                      <a16:colId xmlns:a16="http://schemas.microsoft.com/office/drawing/2014/main" val="1613785535"/>
                    </a:ext>
                  </a:extLst>
                </a:gridCol>
                <a:gridCol w="2524747">
                  <a:extLst>
                    <a:ext uri="{9D8B030D-6E8A-4147-A177-3AD203B41FA5}">
                      <a16:colId xmlns:a16="http://schemas.microsoft.com/office/drawing/2014/main" val="3990538293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703271841"/>
                    </a:ext>
                  </a:extLst>
                </a:gridCol>
                <a:gridCol w="1452409">
                  <a:extLst>
                    <a:ext uri="{9D8B030D-6E8A-4147-A177-3AD203B41FA5}">
                      <a16:colId xmlns:a16="http://schemas.microsoft.com/office/drawing/2014/main" val="3845643656"/>
                    </a:ext>
                  </a:extLst>
                </a:gridCol>
                <a:gridCol w="1130029">
                  <a:extLst>
                    <a:ext uri="{9D8B030D-6E8A-4147-A177-3AD203B41FA5}">
                      <a16:colId xmlns:a16="http://schemas.microsoft.com/office/drawing/2014/main" val="1198063961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3094155477"/>
                    </a:ext>
                  </a:extLst>
                </a:gridCol>
                <a:gridCol w="1004470">
                  <a:extLst>
                    <a:ext uri="{9D8B030D-6E8A-4147-A177-3AD203B41FA5}">
                      <a16:colId xmlns:a16="http://schemas.microsoft.com/office/drawing/2014/main" val="2575218474"/>
                    </a:ext>
                  </a:extLst>
                </a:gridCol>
              </a:tblGrid>
              <a:tr h="6473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Proyectos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 en recursos transferidos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Posición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9063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Ixtenco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5700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Tepetitla de Lardizábal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1031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1139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Españita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7.41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56.64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79748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Acuamanala de Miguel Hidalgo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7932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Ixtacuixtla de Mariano Matamoros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092894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Papalotla de Xicohténcatl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53.42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57627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Calpulalpan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51.1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77092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50.19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2733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Hueyotlipan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356831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53496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Natívitas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74.54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49.69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3384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Tzompantepec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23.21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49.96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49.39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127055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Nanacamilpa de Mariano Arista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47.22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3776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Jerónimo Zacualpan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7082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Totolac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6788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Xicohtzinco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30326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Yauhquemehcan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25057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8470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Contla de Juan Cuamatzi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00519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Xaloztoc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33331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90295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Amaxac de Guerrero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693822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Xaltocan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443392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16.94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69778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Sanctórum de Lázaro Cárdenas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68647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Tetlatlahuca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7229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Damián Texóloc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16351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566775"/>
                  </a:ext>
                </a:extLst>
              </a:tr>
              <a:tr h="22904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Tocatlán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7.64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7992" marR="215788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12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65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0B54AE-2A15-E85B-5D40-A05BE0FD5BBD}"/>
              </a:ext>
            </a:extLst>
          </p:cNvPr>
          <p:cNvSpPr txBox="1"/>
          <p:nvPr/>
        </p:nvSpPr>
        <p:spPr>
          <a:xfrm>
            <a:off x="1503925" y="3017670"/>
            <a:ext cx="9544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DEL ÓRGANO DE FISCALIZACIÓN SUPERIOR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4DD22BE-906A-46B4-BDBE-CD0BAABBDAC4}"/>
              </a:ext>
            </a:extLst>
          </p:cNvPr>
          <p:cNvSpPr txBox="1"/>
          <p:nvPr/>
        </p:nvSpPr>
        <p:spPr>
          <a:xfrm>
            <a:off x="3048000" y="13803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FEDERALES SHCP   </a:t>
            </a:r>
            <a:endParaRPr lang="es-MX" sz="28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A2A3AA-CCBD-3699-AB9A-940C1C318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0704"/>
              </p:ext>
            </p:extLst>
          </p:nvPr>
        </p:nvGraphicFramePr>
        <p:xfrm>
          <a:off x="2133601" y="3316224"/>
          <a:ext cx="7815070" cy="2704369"/>
        </p:xfrm>
        <a:graphic>
          <a:graphicData uri="http://schemas.openxmlformats.org/drawingml/2006/table">
            <a:tbl>
              <a:tblPr/>
              <a:tblGrid>
                <a:gridCol w="2395573">
                  <a:extLst>
                    <a:ext uri="{9D8B030D-6E8A-4147-A177-3AD203B41FA5}">
                      <a16:colId xmlns:a16="http://schemas.microsoft.com/office/drawing/2014/main" val="4144840836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758439012"/>
                    </a:ext>
                  </a:extLst>
                </a:gridCol>
                <a:gridCol w="1439963">
                  <a:extLst>
                    <a:ext uri="{9D8B030D-6E8A-4147-A177-3AD203B41FA5}">
                      <a16:colId xmlns:a16="http://schemas.microsoft.com/office/drawing/2014/main" val="3463450438"/>
                    </a:ext>
                  </a:extLst>
                </a:gridCol>
                <a:gridCol w="1165061">
                  <a:extLst>
                    <a:ext uri="{9D8B030D-6E8A-4147-A177-3AD203B41FA5}">
                      <a16:colId xmlns:a16="http://schemas.microsoft.com/office/drawing/2014/main" val="2042248623"/>
                    </a:ext>
                  </a:extLst>
                </a:gridCol>
                <a:gridCol w="1165061">
                  <a:extLst>
                    <a:ext uri="{9D8B030D-6E8A-4147-A177-3AD203B41FA5}">
                      <a16:colId xmlns:a16="http://schemas.microsoft.com/office/drawing/2014/main" val="3937347216"/>
                    </a:ext>
                  </a:extLst>
                </a:gridCol>
              </a:tblGrid>
              <a:tr h="3943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comportamiento de la RFP Oct - Dic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41202"/>
                  </a:ext>
                </a:extLst>
              </a:tr>
              <a:tr h="39438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387603"/>
                  </a:ext>
                </a:extLst>
              </a:tr>
              <a:tr h="37560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RFP real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164,082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360,251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950,733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69368"/>
                  </a:ext>
                </a:extLst>
              </a:tr>
              <a:tr h="37560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Estimada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240,839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351,842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354,036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946,717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24405"/>
                  </a:ext>
                </a:extLst>
              </a:tr>
              <a:tr h="37560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-76,757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72,364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959398"/>
                  </a:ext>
                </a:extLst>
              </a:tr>
              <a:tr h="394387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-31.87%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568312"/>
                  </a:ext>
                </a:extLst>
              </a:tr>
              <a:tr h="3943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Fuente: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Coordinacion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 Entidades Federativas, SHCP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5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8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175964-5151-5E77-8462-D90C084EFB96}"/>
              </a:ext>
            </a:extLst>
          </p:cNvPr>
          <p:cNvSpPr txBox="1"/>
          <p:nvPr/>
        </p:nvSpPr>
        <p:spPr>
          <a:xfrm>
            <a:off x="952500" y="3417838"/>
            <a:ext cx="10286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DE LA COMISIÓN DE FINANZAS Y FISCALIZACIÓN DEL CONGRESO DEL ESTADO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>
            <a:extLst>
              <a:ext uri="{FF2B5EF4-FFF2-40B4-BE49-F238E27FC236}">
                <a16:creationId xmlns:a16="http://schemas.microsoft.com/office/drawing/2014/main" id="{BB053EC8-9DE8-4E25-8956-6D80A6160F27}"/>
              </a:ext>
            </a:extLst>
          </p:cNvPr>
          <p:cNvSpPr txBox="1"/>
          <p:nvPr/>
        </p:nvSpPr>
        <p:spPr>
          <a:xfrm>
            <a:off x="2919627" y="1110512"/>
            <a:ext cx="661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CONSEJO PERMANENTE DE COORDINACIÓN HACENDARIA 2025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5C144D-BCD0-48E7-DE9F-872436357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68690"/>
              </p:ext>
            </p:extLst>
          </p:nvPr>
        </p:nvGraphicFramePr>
        <p:xfrm>
          <a:off x="871728" y="1694688"/>
          <a:ext cx="10448544" cy="6032670"/>
        </p:xfrm>
        <a:graphic>
          <a:graphicData uri="http://schemas.openxmlformats.org/drawingml/2006/table">
            <a:tbl>
              <a:tblPr/>
              <a:tblGrid>
                <a:gridCol w="3892374">
                  <a:extLst>
                    <a:ext uri="{9D8B030D-6E8A-4147-A177-3AD203B41FA5}">
                      <a16:colId xmlns:a16="http://schemas.microsoft.com/office/drawing/2014/main" val="819053178"/>
                    </a:ext>
                  </a:extLst>
                </a:gridCol>
                <a:gridCol w="2964365">
                  <a:extLst>
                    <a:ext uri="{9D8B030D-6E8A-4147-A177-3AD203B41FA5}">
                      <a16:colId xmlns:a16="http://schemas.microsoft.com/office/drawing/2014/main" val="792825301"/>
                    </a:ext>
                  </a:extLst>
                </a:gridCol>
                <a:gridCol w="3591805">
                  <a:extLst>
                    <a:ext uri="{9D8B030D-6E8A-4147-A177-3AD203B41FA5}">
                      <a16:colId xmlns:a16="http://schemas.microsoft.com/office/drawing/2014/main" val="2284815730"/>
                    </a:ext>
                  </a:extLst>
                </a:gridCol>
              </a:tblGrid>
              <a:tr h="1966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835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0920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317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024570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7069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618022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DOMINGO ARENAS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42163"/>
                  </a:ext>
                </a:extLst>
              </a:tr>
              <a:tr h="2294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ZITLALTÉPEC DE TRINIDAD SÁNCHEZ SANTOS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872456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708231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51530"/>
                  </a:ext>
                </a:extLst>
              </a:tr>
              <a:tr h="196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92066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63934"/>
                  </a:ext>
                </a:extLst>
              </a:tr>
              <a:tr h="32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MARIANO MATAMOROS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1491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2820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JUAN CUAMATZI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75561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APETATITLÁN DE ANTONIO CARVAJAL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9933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 TETLANOHCAN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GUERRERO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83472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24065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425932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419864"/>
                  </a:ext>
                </a:extLst>
              </a:tr>
              <a:tr h="196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4113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0405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JERÓNIMO ZACUALPAN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JOSÉ MARÍA MORELOS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30415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XICOHTÉNCATL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6545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703141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31862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MARIANO ARISTA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91066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SANCTÓRUM DE 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LARDIZÁBAL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MIGUEL HIDALGO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180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DAMIÁN TEXÓLOC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742965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364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1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9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F3C36E-6E1F-E22C-C261-67D1F983D596}"/>
              </a:ext>
            </a:extLst>
          </p:cNvPr>
          <p:cNvSpPr txBox="1"/>
          <p:nvPr/>
        </p:nvSpPr>
        <p:spPr>
          <a:xfrm>
            <a:off x="1162050" y="3044704"/>
            <a:ext cx="10344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ASUNTOS GENERALES 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MATERIA HACENDARIA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89892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7AA0D4-175B-A8E0-6D06-9FEB7E22027C}"/>
              </a:ext>
            </a:extLst>
          </p:cNvPr>
          <p:cNvSpPr txBox="1"/>
          <p:nvPr/>
        </p:nvSpPr>
        <p:spPr>
          <a:xfrm>
            <a:off x="506484" y="1788216"/>
            <a:ext cx="1153498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2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DAVID ÁLVAREZ OCHOA					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DE FINANZAS</a:t>
            </a:r>
            <a:r>
              <a:rPr lang="es-ES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ROMÁN MUÑOZ CALVA 	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CONTABILIDAD GUBERNAMENTAL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 HACENDARIA.</a:t>
            </a:r>
          </a:p>
          <a:p>
            <a:endParaRPr lang="es-ES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GILBERTO RODRÍGUEZ LUÉVANO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DEPARTAMENTO DE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HACENDARIA.</a:t>
            </a:r>
          </a:p>
          <a:p>
            <a:endParaRPr lang="es-ES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ALFREDO AGUILAR TORRES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DEPARTAMENTO DE  POLÍTICA FISCAL.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EDGAR GIOVANI RAMÍREZ HUERTA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OFICINA DE COORDINACIÓN HACENDARIA.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JHOSEP ALBA CHAVEZ 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COORDINACIÓN HACENDARIA.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DIANA LAURA CORONA HERNÁNDEZ 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COORDINACIÓN HACENDARIA. </a:t>
            </a:r>
            <a:endParaRPr lang="es-MX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A029AC-C925-4506-B10B-8E37B9C9F952}"/>
              </a:ext>
            </a:extLst>
          </p:cNvPr>
          <p:cNvSpPr txBox="1"/>
          <p:nvPr/>
        </p:nvSpPr>
        <p:spPr>
          <a:xfrm>
            <a:off x="6944505" y="4218326"/>
            <a:ext cx="521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E30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CORREO INSTITUCIONAL:</a:t>
            </a:r>
          </a:p>
          <a:p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coodinacion.hacendaria@finanzastlax.gob.mx</a:t>
            </a:r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solidFill>
                  <a:srgbClr val="5E30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TELEFONO:</a:t>
            </a:r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 46 5 29 60;   EXT 1312 Y 1315</a:t>
            </a:r>
          </a:p>
        </p:txBody>
      </p:sp>
    </p:spTree>
    <p:extLst>
      <p:ext uri="{BB962C8B-B14F-4D97-AF65-F5344CB8AC3E}">
        <p14:creationId xmlns:p14="http://schemas.microsoft.com/office/powerpoint/2010/main" val="255737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D78849A-A2AD-45C2-BF90-E8694E886C58}"/>
              </a:ext>
            </a:extLst>
          </p:cNvPr>
          <p:cNvSpPr txBox="1"/>
          <p:nvPr/>
        </p:nvSpPr>
        <p:spPr>
          <a:xfrm>
            <a:off x="3049657" y="3951957"/>
            <a:ext cx="6092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GRACIAS </a:t>
            </a:r>
            <a:endParaRPr lang="es-MX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0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4DD22BE-906A-46B4-BDBE-CD0BAABBDAC4}"/>
              </a:ext>
            </a:extLst>
          </p:cNvPr>
          <p:cNvSpPr txBox="1"/>
          <p:nvPr/>
        </p:nvSpPr>
        <p:spPr>
          <a:xfrm>
            <a:off x="3064566" y="11926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FEDERALES SHCP   </a:t>
            </a:r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5032EE-2E39-EFBC-CCBB-D5E77437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2218944"/>
            <a:ext cx="8213344" cy="4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B56E7CF-CF4F-D041-D972-CE24B9D9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94487"/>
              </p:ext>
            </p:extLst>
          </p:nvPr>
        </p:nvGraphicFramePr>
        <p:xfrm>
          <a:off x="1414272" y="1177864"/>
          <a:ext cx="9680449" cy="6344600"/>
        </p:xfrm>
        <a:graphic>
          <a:graphicData uri="http://schemas.openxmlformats.org/drawingml/2006/table">
            <a:tbl>
              <a:tblPr/>
              <a:tblGrid>
                <a:gridCol w="1910043">
                  <a:extLst>
                    <a:ext uri="{9D8B030D-6E8A-4147-A177-3AD203B41FA5}">
                      <a16:colId xmlns:a16="http://schemas.microsoft.com/office/drawing/2014/main" val="3487164345"/>
                    </a:ext>
                  </a:extLst>
                </a:gridCol>
                <a:gridCol w="2362749">
                  <a:extLst>
                    <a:ext uri="{9D8B030D-6E8A-4147-A177-3AD203B41FA5}">
                      <a16:colId xmlns:a16="http://schemas.microsoft.com/office/drawing/2014/main" val="199529399"/>
                    </a:ext>
                  </a:extLst>
                </a:gridCol>
                <a:gridCol w="2430965">
                  <a:extLst>
                    <a:ext uri="{9D8B030D-6E8A-4147-A177-3AD203B41FA5}">
                      <a16:colId xmlns:a16="http://schemas.microsoft.com/office/drawing/2014/main" val="4240693347"/>
                    </a:ext>
                  </a:extLst>
                </a:gridCol>
                <a:gridCol w="1488346">
                  <a:extLst>
                    <a:ext uri="{9D8B030D-6E8A-4147-A177-3AD203B41FA5}">
                      <a16:colId xmlns:a16="http://schemas.microsoft.com/office/drawing/2014/main" val="2181506574"/>
                    </a:ext>
                  </a:extLst>
                </a:gridCol>
                <a:gridCol w="1488346">
                  <a:extLst>
                    <a:ext uri="{9D8B030D-6E8A-4147-A177-3AD203B41FA5}">
                      <a16:colId xmlns:a16="http://schemas.microsoft.com/office/drawing/2014/main" val="2454650430"/>
                    </a:ext>
                  </a:extLst>
                </a:gridCol>
              </a:tblGrid>
              <a:tr h="1493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FONDOS REFERENCIADOS A LA RECAUDACIÓN FEDERAL PARTICIPABLE (ENTIDADES FEDERATIVAS)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175234"/>
                  </a:ext>
                </a:extLst>
              </a:tr>
              <a:tr h="1572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OCTUBRE-DICIEMBRE DE 2024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87974"/>
                  </a:ext>
                </a:extLst>
              </a:tr>
              <a:tr h="1651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PROGRAMADO  DOF 2024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PAGADO SHCP 2024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28844"/>
                  </a:ext>
                </a:extLst>
              </a:tr>
              <a:tr h="259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PORCENTUAL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40697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FGP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189,799.50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190,598.29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798.79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564390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FFM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9,467.17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9,507.33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40.16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281961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FOFIE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12,394.68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13,035.22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640.54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104542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IEPS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5,006.79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4,514.33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-492.46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-9.84%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658185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1,737.77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1,383.14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-354.63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-20.41%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1900"/>
                  </a:ext>
                </a:extLst>
              </a:tr>
              <a:tr h="2594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GASOLINAS Y DIESEL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7,819.95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6,220.28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-1,599.67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-20.46%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098668"/>
                  </a:ext>
                </a:extLst>
              </a:tr>
              <a:tr h="165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226,225.85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225,258.58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-967.27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-0.43%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16295"/>
                  </a:ext>
                </a:extLst>
              </a:tr>
              <a:tr h="36607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Fuente:</a:t>
                      </a:r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DOF 15 de diciembre de 2023 www.dof.gob.mx, www.shcp.gob.mx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862" marR="7862" marT="78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02163"/>
                  </a:ext>
                </a:extLst>
              </a:tr>
              <a:tr h="33062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830528"/>
                  </a:ext>
                </a:extLst>
              </a:tr>
              <a:tr h="1493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FONDOS REFERENCIADOS A LA RECAUDACION FEDERAL PARTICIPABLE  (TLAXCALA)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857028"/>
                  </a:ext>
                </a:extLst>
              </a:tr>
              <a:tr h="1572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OCTUBRE-DICIEMBRE DE 2024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59290"/>
                  </a:ext>
                </a:extLst>
              </a:tr>
              <a:tr h="1651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PROGRAMADO  DOF 2024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PAGADO SHCP 2024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20279"/>
                  </a:ext>
                </a:extLst>
              </a:tr>
              <a:tr h="259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PORCENTUAL</a:t>
                      </a:r>
                    </a:p>
                  </a:txBody>
                  <a:tcPr marL="7862" marR="7862" marT="7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30796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FGP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1,896.55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2,035.81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139.26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7.34%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17938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FFM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119.71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125.56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033695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FOFIR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119.65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153.35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33.70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28.16%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880990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IEPS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21.45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67019"/>
                  </a:ext>
                </a:extLst>
              </a:tr>
              <a:tr h="15724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180.53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143.80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-36.73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-20.35%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036809"/>
                  </a:ext>
                </a:extLst>
              </a:tr>
              <a:tr h="2594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GASOLINAS Y DIESEL 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67.22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60.29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-6.93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-10.31%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31305"/>
                  </a:ext>
                </a:extLst>
              </a:tr>
              <a:tr h="1651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2,403.84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2,540.26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136.42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5.68%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16747"/>
                  </a:ext>
                </a:extLst>
              </a:tr>
              <a:tr h="39466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Fuente: DOF 15 de diciembre de 2023 www.dof.gob.mx, www.shcp.gob.mx</a:t>
                      </a:r>
                      <a:endParaRPr lang="es-MX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862" marR="7862" marT="78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862" marR="7862" marT="78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305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500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1D01C8-EE0C-4906-A17A-77609A788175}"/>
              </a:ext>
            </a:extLst>
          </p:cNvPr>
          <p:cNvSpPr txBox="1"/>
          <p:nvPr/>
        </p:nvSpPr>
        <p:spPr>
          <a:xfrm>
            <a:off x="1802295" y="1092932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PARTICIPACIONES FEDERALES  E INCENTIVOS ECONOMICOS  SHCP vs REAL OCT - DIC 2024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8E5F604-F886-A3A7-F44B-485F61BB4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49564"/>
              </p:ext>
            </p:extLst>
          </p:nvPr>
        </p:nvGraphicFramePr>
        <p:xfrm>
          <a:off x="1633729" y="2499360"/>
          <a:ext cx="9497567" cy="4995858"/>
        </p:xfrm>
        <a:graphic>
          <a:graphicData uri="http://schemas.openxmlformats.org/drawingml/2006/table">
            <a:tbl>
              <a:tblPr/>
              <a:tblGrid>
                <a:gridCol w="3340607">
                  <a:extLst>
                    <a:ext uri="{9D8B030D-6E8A-4147-A177-3AD203B41FA5}">
                      <a16:colId xmlns:a16="http://schemas.microsoft.com/office/drawing/2014/main" val="114696959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56793342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1928134655"/>
                    </a:ext>
                  </a:extLst>
                </a:gridCol>
                <a:gridCol w="1414272">
                  <a:extLst>
                    <a:ext uri="{9D8B030D-6E8A-4147-A177-3AD203B41FA5}">
                      <a16:colId xmlns:a16="http://schemas.microsoft.com/office/drawing/2014/main" val="3513192795"/>
                    </a:ext>
                  </a:extLst>
                </a:gridCol>
                <a:gridCol w="1267968">
                  <a:extLst>
                    <a:ext uri="{9D8B030D-6E8A-4147-A177-3AD203B41FA5}">
                      <a16:colId xmlns:a16="http://schemas.microsoft.com/office/drawing/2014/main" val="941753202"/>
                    </a:ext>
                  </a:extLst>
                </a:gridCol>
              </a:tblGrid>
              <a:tr h="2835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13054"/>
                  </a:ext>
                </a:extLst>
              </a:tr>
              <a:tr h="2835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PARTICIPACIONES EN INGRESOS FEDERALES DE 2021 DEL ESTADO DE TLAXCALA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628799"/>
                  </a:ext>
                </a:extLst>
              </a:tr>
              <a:tr h="2835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 - DICIEMBRE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78172"/>
                  </a:ext>
                </a:extLst>
              </a:tr>
              <a:tr h="28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ESTIMACIÓN SHCP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910563"/>
                  </a:ext>
                </a:extLst>
              </a:tr>
              <a:tr h="2835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PORCENTUAL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77345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GENERAL DE PARTICIPACIONES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1,896,551,275.00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2,035,814,987.00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139,263,712.00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4465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FOMENTO MUNICIPAL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119,708,874.00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125,560,138.00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5,851,264.00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711441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FISCALIZACIÓN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119,651,531.00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177,187,794.00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57,536,263.00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784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DE COMPENSACION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180,533,187.00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143,802,367.00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-36,730,820.00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6627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ESPECIAL SOBRE PROD. Y SERV.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20,174,717.00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21,446,079.00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1,271,362.00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667992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A LA VENTA DE GASOLINA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67,220,165.00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60,286,549.00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-6,933,616.00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492029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ISR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191,690,257.00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176,668,381.00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-15,021,876.00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-7.84%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557907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REPECOS E INTERMEDIOS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680,103.00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1,154,938.00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474,835.00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755884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TENENCIA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675907"/>
                  </a:ext>
                </a:extLst>
              </a:tr>
              <a:tr h="2314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SOBRE AUTOMOVILES NUEVOS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14,342,750.00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16,408,567.00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2,065,817.00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66430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ISAN ( COMPENSACION 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3,071,295.00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3,071,295.00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12048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( INCENTIVOS ECONOMICOS)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65,464,311.00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30,011,875.00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-35,452,436.00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-54.16%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75129"/>
                  </a:ext>
                </a:extLst>
              </a:tr>
              <a:tr h="28352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2,679,088,465.00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2,791,412,970.00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112,324,505.00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6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18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8078</TotalTime>
  <Words>12534</Words>
  <Application>Microsoft Office PowerPoint</Application>
  <PresentationFormat>Personalizado</PresentationFormat>
  <Paragraphs>6991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Gilberto</cp:lastModifiedBy>
  <cp:revision>209</cp:revision>
  <cp:lastPrinted>2024-01-25T16:51:14Z</cp:lastPrinted>
  <dcterms:created xsi:type="dcterms:W3CDTF">2022-11-18T17:17:07Z</dcterms:created>
  <dcterms:modified xsi:type="dcterms:W3CDTF">2025-01-22T18:19:05Z</dcterms:modified>
</cp:coreProperties>
</file>