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67"/>
  </p:notesMasterIdLst>
  <p:handoutMasterIdLst>
    <p:handoutMasterId r:id="rId68"/>
  </p:handoutMasterIdLst>
  <p:sldIdLst>
    <p:sldId id="371" r:id="rId2"/>
    <p:sldId id="372" r:id="rId3"/>
    <p:sldId id="379" r:id="rId4"/>
    <p:sldId id="378" r:id="rId5"/>
    <p:sldId id="373" r:id="rId6"/>
    <p:sldId id="374" r:id="rId7"/>
    <p:sldId id="456" r:id="rId8"/>
    <p:sldId id="457" r:id="rId9"/>
    <p:sldId id="487" r:id="rId10"/>
    <p:sldId id="463" r:id="rId11"/>
    <p:sldId id="464" r:id="rId12"/>
    <p:sldId id="453" r:id="rId13"/>
    <p:sldId id="375" r:id="rId14"/>
    <p:sldId id="382" r:id="rId15"/>
    <p:sldId id="383" r:id="rId16"/>
    <p:sldId id="381" r:id="rId17"/>
    <p:sldId id="384" r:id="rId18"/>
    <p:sldId id="389" r:id="rId19"/>
    <p:sldId id="426" r:id="rId20"/>
    <p:sldId id="391" r:id="rId21"/>
    <p:sldId id="385" r:id="rId22"/>
    <p:sldId id="392" r:id="rId23"/>
    <p:sldId id="466" r:id="rId24"/>
    <p:sldId id="387" r:id="rId25"/>
    <p:sldId id="474" r:id="rId26"/>
    <p:sldId id="393" r:id="rId27"/>
    <p:sldId id="394" r:id="rId28"/>
    <p:sldId id="395" r:id="rId29"/>
    <p:sldId id="473" r:id="rId30"/>
    <p:sldId id="396" r:id="rId31"/>
    <p:sldId id="397" r:id="rId32"/>
    <p:sldId id="398" r:id="rId33"/>
    <p:sldId id="475" r:id="rId34"/>
    <p:sldId id="399" r:id="rId35"/>
    <p:sldId id="431" r:id="rId36"/>
    <p:sldId id="432" r:id="rId37"/>
    <p:sldId id="476" r:id="rId38"/>
    <p:sldId id="433" r:id="rId39"/>
    <p:sldId id="434" r:id="rId40"/>
    <p:sldId id="435" r:id="rId41"/>
    <p:sldId id="451" r:id="rId42"/>
    <p:sldId id="436" r:id="rId43"/>
    <p:sldId id="400" r:id="rId44"/>
    <p:sldId id="443" r:id="rId45"/>
    <p:sldId id="448" r:id="rId46"/>
    <p:sldId id="465" r:id="rId47"/>
    <p:sldId id="467" r:id="rId48"/>
    <p:sldId id="402" r:id="rId49"/>
    <p:sldId id="419" r:id="rId50"/>
    <p:sldId id="459" r:id="rId51"/>
    <p:sldId id="452" r:id="rId52"/>
    <p:sldId id="486" r:id="rId53"/>
    <p:sldId id="416" r:id="rId54"/>
    <p:sldId id="479" r:id="rId55"/>
    <p:sldId id="480" r:id="rId56"/>
    <p:sldId id="422" r:id="rId57"/>
    <p:sldId id="439" r:id="rId58"/>
    <p:sldId id="441" r:id="rId59"/>
    <p:sldId id="442" r:id="rId60"/>
    <p:sldId id="404" r:id="rId61"/>
    <p:sldId id="405" r:id="rId62"/>
    <p:sldId id="406" r:id="rId63"/>
    <p:sldId id="460" r:id="rId64"/>
    <p:sldId id="407" r:id="rId65"/>
    <p:sldId id="461" r:id="rId66"/>
  </p:sldIdLst>
  <p:sldSz cx="12192000" cy="9144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DDD"/>
    <a:srgbClr val="AD84C6"/>
    <a:srgbClr val="7030A0"/>
    <a:srgbClr val="5E3073"/>
    <a:srgbClr val="8D2457"/>
    <a:srgbClr val="246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76"/>
  </p:normalViewPr>
  <p:slideViewPr>
    <p:cSldViewPr snapToGrid="0">
      <p:cViewPr varScale="1">
        <p:scale>
          <a:sx n="79" d="100"/>
          <a:sy n="79" d="100"/>
        </p:scale>
        <p:origin x="17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3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E04749-B846-6490-6AFA-3329F76288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132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6DCD3B-FCAF-6B9A-0881-361599929A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63" y="1"/>
            <a:ext cx="2947131" cy="4985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DF2FD-30BF-4614-8843-520F0EE3A06A}" type="datetimeFigureOut">
              <a:rPr lang="es-MX" smtClean="0"/>
              <a:t>23/04/2025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7A6C46-9C28-3A9A-E568-0A1F24C02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288"/>
            <a:ext cx="2947132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81339D-D753-C70C-F3CC-7D3D5A0CB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63" y="9431288"/>
            <a:ext cx="2947131" cy="4985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A2A7-39A0-4881-A231-587ED58688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133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9" y="1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15C8B-30E6-8045-B0F6-10B6B7EAF172}" type="datetimeFigureOut">
              <a:rPr lang="es-MX" smtClean="0"/>
              <a:t>23/04/2025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7" y="9431606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9" y="9431606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999C4-A37E-D443-8E7C-703BB5C1A1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28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2B0F-3E66-5B4E-8D50-A7853AF10C2C}" type="datetimeFigureOut">
              <a:rPr lang="es-MX" smtClean="0"/>
              <a:t>23/04/2025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58589-D2C3-314E-9518-39561636F3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9715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614A761-102D-AC7D-5067-B52D12D443FA}"/>
              </a:ext>
            </a:extLst>
          </p:cNvPr>
          <p:cNvGrpSpPr/>
          <p:nvPr userDrawn="1"/>
        </p:nvGrpSpPr>
        <p:grpSpPr>
          <a:xfrm>
            <a:off x="0" y="0"/>
            <a:ext cx="12192000" cy="9258300"/>
            <a:chOff x="0" y="0"/>
            <a:chExt cx="9144000" cy="685800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8D1BD5-C171-EE31-ED29-1140705F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26" r="28169" b="88995"/>
            <a:stretch/>
          </p:blipFill>
          <p:spPr bwMode="auto">
            <a:xfrm>
              <a:off x="3516086" y="0"/>
              <a:ext cx="2148114" cy="7547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6C7CE3E-DE40-7C28-7A4D-9A9AA03B1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16" t="88791" b="3765"/>
            <a:stretch/>
          </p:blipFill>
          <p:spPr bwMode="auto">
            <a:xfrm>
              <a:off x="7657070" y="6060599"/>
              <a:ext cx="1486930" cy="510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AB42AA1-1A9E-3E3A-F8D9-3C793BE51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014"/>
            <a:stretch/>
          </p:blipFill>
          <p:spPr bwMode="auto">
            <a:xfrm>
              <a:off x="0" y="6554629"/>
              <a:ext cx="9144000" cy="303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21237E7-F5ED-A6EA-9A89-C4EB3490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21" r="53293" b="16061"/>
            <a:stretch/>
          </p:blipFill>
          <p:spPr bwMode="auto">
            <a:xfrm>
              <a:off x="0" y="0"/>
              <a:ext cx="3632200" cy="655462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2B0F-3E66-5B4E-8D50-A7853AF10C2C}" type="datetimeFigureOut">
              <a:rPr lang="es-MX" smtClean="0"/>
              <a:t>23/04/2025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58589-D2C3-314E-9518-39561636F3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37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mailto:coodinacion.hacendaria@finanzastlax.gob.mx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DÉCIMA QUINTA SESIÓN ORDINARIA DEL CONSEJO PERMANENTE DE COORDINACIÓN HACENDARIA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4497E39-532E-6548-5038-C5193C685694}"/>
              </a:ext>
            </a:extLst>
          </p:cNvPr>
          <p:cNvSpPr txBox="1"/>
          <p:nvPr/>
        </p:nvSpPr>
        <p:spPr>
          <a:xfrm>
            <a:off x="7573617" y="7335077"/>
            <a:ext cx="414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Tlaxcala, </a:t>
            </a:r>
            <a:r>
              <a:rPr lang="es-ES" sz="2000" b="1" dirty="0" err="1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Tlax</a:t>
            </a:r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abril de 2025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73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C1D01C8-EE0C-4906-A17A-77609A788175}"/>
              </a:ext>
            </a:extLst>
          </p:cNvPr>
          <p:cNvSpPr txBox="1"/>
          <p:nvPr/>
        </p:nvSpPr>
        <p:spPr>
          <a:xfrm>
            <a:off x="1802295" y="1092932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PARTICIPACIONES FEDERALES  E INCENTIVOS ECONOMICOS  SHCP vs REAL ENE - MAR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8B05D1-58E0-E92F-8996-ACFDF45D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45" y="2389632"/>
            <a:ext cx="8475559" cy="52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85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 LOS INGRESOS FEDERALES Y ESTATALES ENE-MAR 2025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LIET vs REAL  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59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6CF84F4-B8F2-4F9E-A213-982DCA4194B4}"/>
              </a:ext>
            </a:extLst>
          </p:cNvPr>
          <p:cNvSpPr txBox="1"/>
          <p:nvPr/>
        </p:nvSpPr>
        <p:spPr>
          <a:xfrm>
            <a:off x="1802295" y="11529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PARTICIPACIONES FEDERALES  E INCENTIVOS ECONOMICOS  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LIET vs REAL ENE - MAR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F5A375-5D96-2C91-D64A-F3944A8CB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95" y="2316480"/>
            <a:ext cx="8853513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93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DC3F387-0ED1-443F-8692-F3E550AE3931}"/>
              </a:ext>
            </a:extLst>
          </p:cNvPr>
          <p:cNvSpPr txBox="1"/>
          <p:nvPr/>
        </p:nvSpPr>
        <p:spPr>
          <a:xfrm>
            <a:off x="1848678" y="1311965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INGRESOS DE FUENTES LOCALES   </a:t>
            </a: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LIET vs REAL ENE – MAR 2025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3507F0-B246-5383-31EA-8DE8DC8A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496" y="3257550"/>
            <a:ext cx="8924544" cy="338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69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86F90A3-29F6-8B5F-4356-F6D40B00B431}"/>
              </a:ext>
            </a:extLst>
          </p:cNvPr>
          <p:cNvSpPr txBox="1"/>
          <p:nvPr/>
        </p:nvSpPr>
        <p:spPr>
          <a:xfrm>
            <a:off x="828675" y="3417838"/>
            <a:ext cx="10534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DETERMINACIÓN DEL PRIMER AJUSTE TRIMESTRAL DE PARTICIPACIONES A MUNICIPIOS 2025.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1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0B201F-2E8D-FD87-EFA4-01186C98D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1731264"/>
            <a:ext cx="10499669" cy="62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471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991B32-30FA-4F85-A2E8-9724259BF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" y="1780032"/>
            <a:ext cx="997305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0861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1A261F-35E6-2654-9C59-728633D37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77568"/>
            <a:ext cx="10363200" cy="59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9771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2B89FB-04BE-0DF7-DD21-231450A3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0" y="2804160"/>
            <a:ext cx="9363456" cy="395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89059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AA19118-61DB-A4AD-6F3C-B778A2C8F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7" y="1219200"/>
            <a:ext cx="11643360" cy="70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8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3736363" y="1111694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507782" y="1758025"/>
            <a:ext cx="11171583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PASE DE LISTA Y VERIFICACIÓN DEL QUÓRUM LEGAL.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APROBACIÓN DEL ORDEN DEL DÍA.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PALABRAS DE BIENVENIDA.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COMPORTAMIENTO DE LOS INGRESOS FEDERALES Y ESTATALES ENE - MAR 2025. 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9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19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DETERMINACIÓN DEL PRIMER AJUSTE TRIMESTRAL DE PARTICIPACIONES A MUNICIPIOS 2025.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  <a:endParaRPr lang="es-MX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1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868A8C-5E1B-A1BC-F6F9-0B24283B4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9" y="1231392"/>
            <a:ext cx="11399520" cy="70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1251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F9D1A0-7B08-CA74-D8D0-83460CF9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16" y="1207008"/>
            <a:ext cx="11594592" cy="71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7223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365E12-FE9F-DF50-47AB-0FFDEF234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036320"/>
            <a:ext cx="11716512" cy="72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213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A40A28-2182-BAC1-55BE-044527C2F356}"/>
              </a:ext>
            </a:extLst>
          </p:cNvPr>
          <p:cNvSpPr txBox="1"/>
          <p:nvPr/>
        </p:nvSpPr>
        <p:spPr>
          <a:xfrm>
            <a:off x="724829" y="2494508"/>
            <a:ext cx="107423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AJUSTE TRIMESTRAL DEL FONDO DE COMPENSACIÓN, INCENTIVO A LA VENTA FINAL DE GASOLINAS Y DI</a:t>
            </a:r>
            <a:r>
              <a:rPr lang="es-MX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SEL, IMPUESTO SOBRE AUTOMÓVILES NUEVOS E ISR ENAJENACIÓN DE BIENES INMUEBLES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- MARZO 2025.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55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C5C66A5-44BA-4262-B18B-84F23161E58A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AJUSTE TRIMESTRAL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FONDO DE COMPENSACIÓN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 - MAR 2025.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9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4EF77-C773-9C3D-03D0-D6D177171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08" y="2353056"/>
            <a:ext cx="9460991" cy="463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92037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6B5A2A4-FAB3-B3EC-4748-70DBDA1D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999744"/>
            <a:ext cx="98107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52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714CEBB-F7D1-6AFE-7808-071D55077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84" y="1097280"/>
            <a:ext cx="10143744" cy="709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2778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D165D3-48CD-4BFE-AEF2-CEA30AC088FD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AJUSTE TRIMESTRAL INCENTIVO A LA VENTA FINAL DE GASOLINAS Y DI</a:t>
            </a:r>
            <a:r>
              <a:rPr lang="es-MX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– MARZO 2025.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9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60F78C-C07F-5290-1F8C-EF17374CB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224087"/>
            <a:ext cx="10021824" cy="543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226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269242" y="1380342"/>
            <a:ext cx="1164866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DETERMINACIÓN DEL PRIMER AJUSTE TRIMESTRAL DEL FONDO DE COMPENSACIÓN E INCENTIVO A LA VENTA FINAL DE GASOLINAS Y DIESEL, ISAN Y ENBINM  POR EL PERIODO DE ENE - MAR 2025.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VII. DETERMINACIÓN DE LOS INGRESOS EXCEDENTES A PODERES POR EL PERIODO ENE - MAR 2025.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VIII.- COMPORTAMIENTO DEL FONDO ISR MUNICIPAL ENE - MAR 2025.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IX. SUPLEMENTO A DEVOLVER DEL FONDO DE ESTABILIZACIÓN DE LOS INGRESOS DE LAS ENTIDADES FEDERATIVAS (FEIEF) ENE - MAR 2025.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569F345-092B-CBEC-CCC0-53513DFDBD43}"/>
              </a:ext>
            </a:extLst>
          </p:cNvPr>
          <p:cNvSpPr txBox="1"/>
          <p:nvPr/>
        </p:nvSpPr>
        <p:spPr>
          <a:xfrm>
            <a:off x="3736363" y="773768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</p:spTree>
    <p:extLst>
      <p:ext uri="{BB962C8B-B14F-4D97-AF65-F5344CB8AC3E}">
        <p14:creationId xmlns:p14="http://schemas.microsoft.com/office/powerpoint/2010/main" val="1776013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6155B3-0F67-CB63-04AA-E3A99199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036320"/>
            <a:ext cx="9810750" cy="72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0633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3D23E3-7878-A8CE-825D-2E9BDEBC7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04" y="999744"/>
            <a:ext cx="10814304" cy="729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246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DDA71E-52C1-4F3A-8067-F94DACEC51D4}"/>
              </a:ext>
            </a:extLst>
          </p:cNvPr>
          <p:cNvSpPr txBox="1"/>
          <p:nvPr/>
        </p:nvSpPr>
        <p:spPr>
          <a:xfrm>
            <a:off x="724829" y="3510171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AJUSTE TRIMESTRAL IMPUESTO SOBRE AUTOMÓVILES NUEVOS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- MARZO 2025.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2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A086F6-17F6-56F9-8759-D2B1EDD1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341120"/>
            <a:ext cx="10399776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975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57C7A7-8952-B045-6F34-15575E569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" y="950976"/>
            <a:ext cx="10131551" cy="735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913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49CF86-FA4A-4CC5-012E-BA1254388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552" y="950976"/>
            <a:ext cx="10253471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2736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4273932-0E32-47C3-BDF0-E40975E9D65E}"/>
              </a:ext>
            </a:extLst>
          </p:cNvPr>
          <p:cNvSpPr txBox="1"/>
          <p:nvPr/>
        </p:nvSpPr>
        <p:spPr>
          <a:xfrm>
            <a:off x="869508" y="3236316"/>
            <a:ext cx="107423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AJUSTE ISR ENAJENACIÓN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BIENES INMUEBLES 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- MARZO 2025.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6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ED15C6-7D45-3955-9279-EFDA7FC2B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1828800"/>
            <a:ext cx="963168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260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F69D63-260F-DF64-897A-760F7EAD3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267968"/>
            <a:ext cx="10753343" cy="703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82493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47B9B8-8B35-70D6-178A-3724D6820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1121664"/>
            <a:ext cx="10448543" cy="71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6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4AC050-B569-FC98-EBBA-86EEE2124364}"/>
              </a:ext>
            </a:extLst>
          </p:cNvPr>
          <p:cNvSpPr txBox="1"/>
          <p:nvPr/>
        </p:nvSpPr>
        <p:spPr>
          <a:xfrm>
            <a:off x="238538" y="1498963"/>
            <a:ext cx="1178780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 RECAUDACIÓN DEL IMPUESTO PREDIAL Y DERECHOS POR EL SUMINISTRO DE AGUA ENE-DIC 2024.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XI. INFORME SOBRE EL CUMPLIMIENTO DEL SRFT- SHCP DEL CUARTO TRIMESTRE DE 2024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C.P. DAVID ÁLVAREZ OCHOA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Secretario de Finanzas del Estado de Tlaxcala y Presidente del Consejo Permanente de Coordinación Hacendaria.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XII. INTERVENCIÓN DEL ÓRGANO DE FISCALIZACIÓN SUPERIOR 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LIC. ARTURO LUCIO SALAS MIGUELA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Auditor Superior del Órgano de Fiscalización Superior del Estado de Tlaxcala</a:t>
            </a:r>
          </a:p>
          <a:p>
            <a:pPr algn="just"/>
            <a:endParaRPr lang="es-ES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XIII. INTERVENCIÓN DE LA COMISION DE FINANZAS Y FISCALIZACIÓN DEL CONGRESO DEL ESTADO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DIP. BLADIMIR ZAINOS FLORES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Presidente de la Comisión de Finanzas y Fiscalización del Congreso del Estado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algn="just"/>
            <a:r>
              <a:rPr lang="es-ES" sz="20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XIV. ASUNTOS GENERALES EN MATERIA HACENDARIA.</a:t>
            </a:r>
            <a:endParaRPr lang="es-MX" sz="20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D37B4E-8A67-C69F-D4C3-FE0AFBEACCCF}"/>
              </a:ext>
            </a:extLst>
          </p:cNvPr>
          <p:cNvSpPr txBox="1"/>
          <p:nvPr/>
        </p:nvSpPr>
        <p:spPr>
          <a:xfrm>
            <a:off x="3738789" y="820706"/>
            <a:ext cx="4714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 DEL DIA  </a:t>
            </a:r>
          </a:p>
        </p:txBody>
      </p:sp>
    </p:spTree>
    <p:extLst>
      <p:ext uri="{BB962C8B-B14F-4D97-AF65-F5344CB8AC3E}">
        <p14:creationId xmlns:p14="http://schemas.microsoft.com/office/powerpoint/2010/main" val="3116412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4EFEF95-9EA8-47A0-8293-7A8E152B989D}"/>
              </a:ext>
            </a:extLst>
          </p:cNvPr>
          <p:cNvSpPr txBox="1"/>
          <p:nvPr/>
        </p:nvSpPr>
        <p:spPr>
          <a:xfrm>
            <a:off x="971550" y="3090870"/>
            <a:ext cx="1059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 AJUSTE TRIMESTRAL A MUNICIPIOS ENE – MAR 2025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03288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617371-9841-4EC0-7C1E-D0AE9670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060704"/>
            <a:ext cx="10153650" cy="732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73189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3CC5DD-11DE-22E6-4DF5-B04A4181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999744"/>
            <a:ext cx="101536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39975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867152A-C8A3-4FCE-BCBA-A531A624FD42}"/>
              </a:ext>
            </a:extLst>
          </p:cNvPr>
          <p:cNvSpPr txBox="1"/>
          <p:nvPr/>
        </p:nvSpPr>
        <p:spPr>
          <a:xfrm>
            <a:off x="971550" y="3090870"/>
            <a:ext cx="1059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 INFORME SOBRE INGRESOS EXCEDENTES ENE - MAR 2025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13361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E1A843-759E-0853-AAD2-1BC0A1722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" y="911986"/>
            <a:ext cx="11082528" cy="769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2187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9385F42-82DB-49E0-947F-8C9F8C8352FB}"/>
              </a:ext>
            </a:extLst>
          </p:cNvPr>
          <p:cNvSpPr txBox="1"/>
          <p:nvPr/>
        </p:nvSpPr>
        <p:spPr>
          <a:xfrm>
            <a:off x="655984" y="3083451"/>
            <a:ext cx="111771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COMPLEMENTO A DEVOLVER AL FIDEICOMISO DEL FONDO DE ESTABILIZACIÓN DE LOS INGRESOS A LAS ENTIDADES FEDERATIVAS DE ENERO – MARZO 2025</a:t>
            </a:r>
            <a:endParaRPr lang="es-MX" sz="44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09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9B9DAB-FBE1-844A-BD9A-CFD11349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648" y="1158240"/>
            <a:ext cx="9180576" cy="726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68094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ACE231D-F07E-F8BD-EC91-BAC07A5B4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914400"/>
            <a:ext cx="9582912" cy="743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6819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0E03B5-E603-D461-AEFC-950EAC8FF530}"/>
              </a:ext>
            </a:extLst>
          </p:cNvPr>
          <p:cNvSpPr txBox="1"/>
          <p:nvPr/>
        </p:nvSpPr>
        <p:spPr>
          <a:xfrm>
            <a:off x="971550" y="3090870"/>
            <a:ext cx="105917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DEL FONDO ISR MUNICIPAL 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 - MAR DE 2025.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393163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96A682C-54DA-AE8C-E781-1A94AF90E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2" y="841248"/>
            <a:ext cx="8424672" cy="754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918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AB2D6-8C16-1039-42A2-EA6693B9EB89}"/>
              </a:ext>
            </a:extLst>
          </p:cNvPr>
          <p:cNvSpPr txBox="1"/>
          <p:nvPr/>
        </p:nvSpPr>
        <p:spPr>
          <a:xfrm>
            <a:off x="674740" y="3417838"/>
            <a:ext cx="10842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 DE LOS INGRESOS FEDERALES Y ESTATALES ENE - MAR 2025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SHCP vs REAL  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00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DB7397-3C39-FC24-6F4D-4ABF87807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92" y="963168"/>
            <a:ext cx="8388096" cy="73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2269"/>
      </p:ext>
    </p:extLst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C8CBAB1-0784-D15D-AAC3-6ADD92C5B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17" y="2121407"/>
            <a:ext cx="10728959" cy="427939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3F2151D-F957-8C6C-287D-080C559B4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94" y="1168684"/>
            <a:ext cx="7964011" cy="9527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7EE4A1C-940A-547C-AD26-A59AC0663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17" y="6608065"/>
            <a:ext cx="950712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21503"/>
      </p:ext>
    </p:extLst>
  </p:cSld>
  <p:clrMapOvr>
    <a:masterClrMapping/>
  </p:clrMapOvr>
  <p:transition spd="slow">
    <p:push dir="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FEB676D-42F3-62D5-FFAF-1C8A88A446F7}"/>
              </a:ext>
            </a:extLst>
          </p:cNvPr>
          <p:cNvSpPr txBox="1"/>
          <p:nvPr/>
        </p:nvSpPr>
        <p:spPr>
          <a:xfrm>
            <a:off x="862219" y="3107078"/>
            <a:ext cx="1097094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RECAUDACIÓN DEL IMPUESTO PREDIAL Y DERECHOS POR EL SUMINISTRO DE AGUA ENERO – DICIEMBRE 2024.</a:t>
            </a:r>
          </a:p>
          <a:p>
            <a:pPr algn="ctr"/>
            <a:r>
              <a:rPr lang="es-ES" sz="44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CONCILIADO ENTRE SEC. FIN Y OFS </a:t>
            </a:r>
          </a:p>
        </p:txBody>
      </p:sp>
    </p:spTree>
    <p:extLst>
      <p:ext uri="{BB962C8B-B14F-4D97-AF65-F5344CB8AC3E}">
        <p14:creationId xmlns:p14="http://schemas.microsoft.com/office/powerpoint/2010/main" val="29179922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965569C-924D-4255-59EE-8952A3D8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6" y="926592"/>
            <a:ext cx="7729728" cy="779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15964"/>
      </p:ext>
    </p:extLst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5B3967-F80C-2840-AA09-EAE3E7031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248" y="1060704"/>
            <a:ext cx="7583424" cy="768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5991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7575733-EED9-8B94-D728-B2D78A2E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84" y="1036320"/>
            <a:ext cx="7668767" cy="74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53151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2794350-65E3-72A2-0EDA-9CA5ABCC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352" y="1048512"/>
            <a:ext cx="7822312" cy="74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37369"/>
      </p:ext>
    </p:extLst>
  </p:cSld>
  <p:clrMapOvr>
    <a:masterClrMapping/>
  </p:clrMapOvr>
  <p:transition spd="slow">
    <p:push dir="u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3BFE521-26D3-473C-B6F7-937CD30F70F0}"/>
              </a:ext>
            </a:extLst>
          </p:cNvPr>
          <p:cNvSpPr txBox="1"/>
          <p:nvPr/>
        </p:nvSpPr>
        <p:spPr>
          <a:xfrm>
            <a:off x="971550" y="3090870"/>
            <a:ext cx="1059179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INFORME SOBRE EL CUMPLIMIENTO DEL SRFT- SHCP_UED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ICI CUARTO TRIMESTRE DE 2024.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803839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2439967-1155-4655-8F88-59623C4CE37D}"/>
              </a:ext>
            </a:extLst>
          </p:cNvPr>
          <p:cNvSpPr txBox="1"/>
          <p:nvPr/>
        </p:nvSpPr>
        <p:spPr>
          <a:xfrm>
            <a:off x="2071588" y="886444"/>
            <a:ext cx="8048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Índice de Calidad en la Información para el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rimestre de 2024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64DF34B-0ED9-74CD-C3F7-71FFED9F6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175726"/>
              </p:ext>
            </p:extLst>
          </p:nvPr>
        </p:nvGraphicFramePr>
        <p:xfrm>
          <a:off x="1048512" y="1255776"/>
          <a:ext cx="9400033" cy="7385759"/>
        </p:xfrm>
        <a:graphic>
          <a:graphicData uri="http://schemas.openxmlformats.org/drawingml/2006/table">
            <a:tbl>
              <a:tblPr/>
              <a:tblGrid>
                <a:gridCol w="923369">
                  <a:extLst>
                    <a:ext uri="{9D8B030D-6E8A-4147-A177-3AD203B41FA5}">
                      <a16:colId xmlns:a16="http://schemas.microsoft.com/office/drawing/2014/main" val="4209047071"/>
                    </a:ext>
                  </a:extLst>
                </a:gridCol>
                <a:gridCol w="2525686">
                  <a:extLst>
                    <a:ext uri="{9D8B030D-6E8A-4147-A177-3AD203B41FA5}">
                      <a16:colId xmlns:a16="http://schemas.microsoft.com/office/drawing/2014/main" val="1001453225"/>
                    </a:ext>
                  </a:extLst>
                </a:gridCol>
                <a:gridCol w="1317158">
                  <a:extLst>
                    <a:ext uri="{9D8B030D-6E8A-4147-A177-3AD203B41FA5}">
                      <a16:colId xmlns:a16="http://schemas.microsoft.com/office/drawing/2014/main" val="499849915"/>
                    </a:ext>
                  </a:extLst>
                </a:gridCol>
                <a:gridCol w="1452948">
                  <a:extLst>
                    <a:ext uri="{9D8B030D-6E8A-4147-A177-3AD203B41FA5}">
                      <a16:colId xmlns:a16="http://schemas.microsoft.com/office/drawing/2014/main" val="3200770167"/>
                    </a:ext>
                  </a:extLst>
                </a:gridCol>
                <a:gridCol w="1130449">
                  <a:extLst>
                    <a:ext uri="{9D8B030D-6E8A-4147-A177-3AD203B41FA5}">
                      <a16:colId xmlns:a16="http://schemas.microsoft.com/office/drawing/2014/main" val="3851421617"/>
                    </a:ext>
                  </a:extLst>
                </a:gridCol>
                <a:gridCol w="1045580">
                  <a:extLst>
                    <a:ext uri="{9D8B030D-6E8A-4147-A177-3AD203B41FA5}">
                      <a16:colId xmlns:a16="http://schemas.microsoft.com/office/drawing/2014/main" val="671498872"/>
                    </a:ext>
                  </a:extLst>
                </a:gridCol>
                <a:gridCol w="1004843">
                  <a:extLst>
                    <a:ext uri="{9D8B030D-6E8A-4147-A177-3AD203B41FA5}">
                      <a16:colId xmlns:a16="http://schemas.microsoft.com/office/drawing/2014/main" val="3057964238"/>
                    </a:ext>
                  </a:extLst>
                </a:gridCol>
              </a:tblGrid>
              <a:tr h="6481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Proyectos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 en recursos transferidos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Posición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11216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18460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Atlangatepec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879336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21701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4341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7055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545883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José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243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Atltzayanca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454623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478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7918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Tepetitla de Lardizábal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4441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15920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9413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07416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Damián Texóloc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9569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5808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44070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78.24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589808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Mazatecochco de José María Morelos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66117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6244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39012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Natívitas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5188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5987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083846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Papalotla de Xicohténcatl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52118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51645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5082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5320297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611094"/>
                  </a:ext>
                </a:extLst>
              </a:tr>
              <a:tr h="21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8003" marR="8003" marT="8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Acuamanala de Miguel Hidalgo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9072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76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E085B61-4ED7-4D54-B480-A76C3C25D3D8}"/>
              </a:ext>
            </a:extLst>
          </p:cNvPr>
          <p:cNvSpPr txBox="1"/>
          <p:nvPr/>
        </p:nvSpPr>
        <p:spPr>
          <a:xfrm>
            <a:off x="1397727" y="1041805"/>
            <a:ext cx="860057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Índice de Calidad en la Información para el </a:t>
            </a:r>
            <a:r>
              <a:rPr lang="es-ES" sz="1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Cuarto</a:t>
            </a:r>
            <a:r>
              <a:rPr lang="es-ES" sz="19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Trimestre de 2024</a:t>
            </a:r>
            <a:endParaRPr lang="es-MX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8F96A0-B11D-3E80-2B9F-D94F9B817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56391"/>
              </p:ext>
            </p:extLst>
          </p:nvPr>
        </p:nvGraphicFramePr>
        <p:xfrm>
          <a:off x="999744" y="1536192"/>
          <a:ext cx="9396543" cy="7386066"/>
        </p:xfrm>
        <a:graphic>
          <a:graphicData uri="http://schemas.openxmlformats.org/drawingml/2006/table">
            <a:tbl>
              <a:tblPr/>
              <a:tblGrid>
                <a:gridCol w="923025">
                  <a:extLst>
                    <a:ext uri="{9D8B030D-6E8A-4147-A177-3AD203B41FA5}">
                      <a16:colId xmlns:a16="http://schemas.microsoft.com/office/drawing/2014/main" val="1613785535"/>
                    </a:ext>
                  </a:extLst>
                </a:gridCol>
                <a:gridCol w="2524747">
                  <a:extLst>
                    <a:ext uri="{9D8B030D-6E8A-4147-A177-3AD203B41FA5}">
                      <a16:colId xmlns:a16="http://schemas.microsoft.com/office/drawing/2014/main" val="3990538293"/>
                    </a:ext>
                  </a:extLst>
                </a:gridCol>
                <a:gridCol w="1316671">
                  <a:extLst>
                    <a:ext uri="{9D8B030D-6E8A-4147-A177-3AD203B41FA5}">
                      <a16:colId xmlns:a16="http://schemas.microsoft.com/office/drawing/2014/main" val="703271841"/>
                    </a:ext>
                  </a:extLst>
                </a:gridCol>
                <a:gridCol w="1452409">
                  <a:extLst>
                    <a:ext uri="{9D8B030D-6E8A-4147-A177-3AD203B41FA5}">
                      <a16:colId xmlns:a16="http://schemas.microsoft.com/office/drawing/2014/main" val="3845643656"/>
                    </a:ext>
                  </a:extLst>
                </a:gridCol>
                <a:gridCol w="1130029">
                  <a:extLst>
                    <a:ext uri="{9D8B030D-6E8A-4147-A177-3AD203B41FA5}">
                      <a16:colId xmlns:a16="http://schemas.microsoft.com/office/drawing/2014/main" val="1198063961"/>
                    </a:ext>
                  </a:extLst>
                </a:gridCol>
                <a:gridCol w="1045192">
                  <a:extLst>
                    <a:ext uri="{9D8B030D-6E8A-4147-A177-3AD203B41FA5}">
                      <a16:colId xmlns:a16="http://schemas.microsoft.com/office/drawing/2014/main" val="3094155477"/>
                    </a:ext>
                  </a:extLst>
                </a:gridCol>
                <a:gridCol w="1004470">
                  <a:extLst>
                    <a:ext uri="{9D8B030D-6E8A-4147-A177-3AD203B41FA5}">
                      <a16:colId xmlns:a16="http://schemas.microsoft.com/office/drawing/2014/main" val="2575218474"/>
                    </a:ext>
                  </a:extLst>
                </a:gridCol>
              </a:tblGrid>
              <a:tr h="6473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Federativa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 Proyectos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 en recursos transferidos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Indicadores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ICI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Posición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9063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469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85700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Nanacamilpa de Mariano Arista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484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1031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Ixtacuixtla de Mariano Matamoros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21139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Apetatitlán de Antonio Carvajal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579748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Ziltlaltépec de Trinidad Sánchez Santos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97932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Sanctórum de 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092894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57627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7092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772733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7356831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53496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3384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Muñoz de Domingo Arenas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127055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37762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Amaxac de Guerrero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7082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Tetlanohcan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46788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615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0326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25057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Jerónimo Zacualpan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584700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00519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662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333319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090295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Tocatlán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693822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443392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69778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713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268647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Contla de Juan Cuamatzi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172293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738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163516"/>
                  </a:ext>
                </a:extLst>
              </a:tr>
              <a:tr h="21908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Tlaxcala</a:t>
                      </a: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770</a:t>
                      </a: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566775"/>
                  </a:ext>
                </a:extLst>
              </a:tr>
              <a:tr h="229045">
                <a:tc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92" marR="7992" marT="79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25717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712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65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4DD22BE-906A-46B4-BDBE-CD0BAABBDAC4}"/>
              </a:ext>
            </a:extLst>
          </p:cNvPr>
          <p:cNvSpPr txBox="1"/>
          <p:nvPr/>
        </p:nvSpPr>
        <p:spPr>
          <a:xfrm>
            <a:off x="3048000" y="138038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FEDERALES SHCP</a:t>
            </a:r>
          </a:p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 – MAR 2025   </a:t>
            </a:r>
            <a:endParaRPr lang="es-MX" sz="2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A6DF2BD-D6C9-EBC0-FA91-C1411069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105" y="3096769"/>
            <a:ext cx="8022336" cy="32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84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0B54AE-2A15-E85B-5D40-A05BE0FD5BBD}"/>
              </a:ext>
            </a:extLst>
          </p:cNvPr>
          <p:cNvSpPr txBox="1"/>
          <p:nvPr/>
        </p:nvSpPr>
        <p:spPr>
          <a:xfrm>
            <a:off x="1503925" y="3017670"/>
            <a:ext cx="9544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DEL ÓRGANO DE FISCALIZACIÓN SUPERIOR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A175964-5151-5E77-8462-D90C084EFB96}"/>
              </a:ext>
            </a:extLst>
          </p:cNvPr>
          <p:cNvSpPr txBox="1"/>
          <p:nvPr/>
        </p:nvSpPr>
        <p:spPr>
          <a:xfrm>
            <a:off x="952500" y="3417838"/>
            <a:ext cx="10286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INTERVENCIÓN DE LA COMISIÓN DE FINANZAS Y FISCALIZACIÓN DEL CONGRESO DEL ESTADO</a:t>
            </a:r>
            <a:endParaRPr lang="es-MX" sz="4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90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CuadroTexto">
            <a:extLst>
              <a:ext uri="{FF2B5EF4-FFF2-40B4-BE49-F238E27FC236}">
                <a16:creationId xmlns:a16="http://schemas.microsoft.com/office/drawing/2014/main" id="{BB053EC8-9DE8-4E25-8956-6D80A6160F27}"/>
              </a:ext>
            </a:extLst>
          </p:cNvPr>
          <p:cNvSpPr txBox="1"/>
          <p:nvPr/>
        </p:nvSpPr>
        <p:spPr>
          <a:xfrm>
            <a:off x="2919627" y="1110512"/>
            <a:ext cx="6614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CONSEJO PERMANENTE DE COORDINACIÓN HACENDARIA 2025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5C144D-BCD0-48E7-DE9F-872436357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768690"/>
              </p:ext>
            </p:extLst>
          </p:nvPr>
        </p:nvGraphicFramePr>
        <p:xfrm>
          <a:off x="871728" y="1694688"/>
          <a:ext cx="10448544" cy="6032670"/>
        </p:xfrm>
        <a:graphic>
          <a:graphicData uri="http://schemas.openxmlformats.org/drawingml/2006/table">
            <a:tbl>
              <a:tblPr/>
              <a:tblGrid>
                <a:gridCol w="3892374">
                  <a:extLst>
                    <a:ext uri="{9D8B030D-6E8A-4147-A177-3AD203B41FA5}">
                      <a16:colId xmlns:a16="http://schemas.microsoft.com/office/drawing/2014/main" val="819053178"/>
                    </a:ext>
                  </a:extLst>
                </a:gridCol>
                <a:gridCol w="2964365">
                  <a:extLst>
                    <a:ext uri="{9D8B030D-6E8A-4147-A177-3AD203B41FA5}">
                      <a16:colId xmlns:a16="http://schemas.microsoft.com/office/drawing/2014/main" val="792825301"/>
                    </a:ext>
                  </a:extLst>
                </a:gridCol>
                <a:gridCol w="3591805">
                  <a:extLst>
                    <a:ext uri="{9D8B030D-6E8A-4147-A177-3AD203B41FA5}">
                      <a16:colId xmlns:a16="http://schemas.microsoft.com/office/drawing/2014/main" val="2284815730"/>
                    </a:ext>
                  </a:extLst>
                </a:gridCol>
              </a:tblGrid>
              <a:tr h="19666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 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6835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60920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ATLTZAYANCA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APIZACO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CUAXOMULCO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7317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CUAPIAXTLA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ATLANGATEPEC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JOSÉ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0024570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 CARMEN TEQUEXQUITLA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EMILIANO ZAPATA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TERRENATE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7069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HUAMANTLA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TOCATLÁN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618022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IXTENCO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MUÑOZ DE DOMINGO ARENAS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TZOMPANTEPEC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742163"/>
                  </a:ext>
                </a:extLst>
              </a:tr>
              <a:tr h="2294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ZITLALTÉPEC DE TRINIDAD SÁNCHEZ SANTOS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 DE LA SOLIDARIDAD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XALOZTOC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872456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17145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4708231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51530"/>
                  </a:ext>
                </a:extLst>
              </a:tr>
              <a:tr h="196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592066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63934"/>
                  </a:ext>
                </a:extLst>
              </a:tr>
              <a:tr h="32938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TEOLOCHOLCO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IXTACUIXTLA DE MARIANO MATAMOROS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41491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ISABEL XILOXOXTLA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NATIVITAS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CHIAUTEMPAN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712820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TEPEYANCO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ANA NOPALUCAN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CONTLA DE JUAN CUAMATZI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75561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MAGDALENA TLALTELULCO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PANOTLA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APETATITLÁN DE ANTONIO CARVAJAL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969933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FRANCISCO TETLANOHCAN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TOTOLAC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AMAXAC DE GUERRERO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83472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ZACATELCO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TLAXCALA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024065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XICOHTZINCO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425932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419864"/>
                  </a:ext>
                </a:extLst>
              </a:tr>
              <a:tr h="19666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REGIÓN III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14113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504054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BENITO JUÁREZ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JERÓNIMO ZACUALPAN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MAZATECOCHCO DE JOSÉ MARÍA MORELOS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30415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CALPULALPAN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HUACTZINCO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PAPALOTLA DE XICOHTÉNCATL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6545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ESPAÑITA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LORENZO AXOCOMANITLA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CATARINA AYOMETLA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703141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HUEYOTLIPAN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APOLONIA TEACALCO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SANTA CRUZ QUILEHTLA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318627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NANACAMILPA DE MARIANO ARISTA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TETLATLAHUCA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TENANCINGO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91066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SANCTÓRUM DE LÁZARO CÁRDENAS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TEPETITLA DE LARDIZÁBAL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ACUAMANALA DE MIGUEL HIDALGO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81809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LUCAS TECOPILCO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DAMIÁN TEXÓLOC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PABLO DEL MONTE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9742965"/>
                  </a:ext>
                </a:extLst>
              </a:tr>
              <a:tr h="1857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XALTOCAN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107364"/>
                  </a:ext>
                </a:extLst>
              </a:tr>
              <a:tr h="19666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YAUHQUEMEHCAN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114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89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F3C36E-6E1F-E22C-C261-67D1F983D596}"/>
              </a:ext>
            </a:extLst>
          </p:cNvPr>
          <p:cNvSpPr txBox="1"/>
          <p:nvPr/>
        </p:nvSpPr>
        <p:spPr>
          <a:xfrm>
            <a:off x="1162050" y="3044704"/>
            <a:ext cx="103441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ASUNTOS GENERALES </a:t>
            </a:r>
          </a:p>
          <a:p>
            <a:pPr algn="ctr"/>
            <a:r>
              <a:rPr lang="es-ES" sz="4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MATERIA HACENDARIA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89892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57AA0D4-175B-A8E0-6D06-9FEB7E22027C}"/>
              </a:ext>
            </a:extLst>
          </p:cNvPr>
          <p:cNvSpPr txBox="1"/>
          <p:nvPr/>
        </p:nvSpPr>
        <p:spPr>
          <a:xfrm>
            <a:off x="623748" y="971352"/>
            <a:ext cx="11534988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sz="2800" b="1" dirty="0">
              <a:solidFill>
                <a:srgbClr val="5E30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DAVID ÁLVAREZ OCHOA					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SECRETARIO DE FINANZAS</a:t>
            </a:r>
            <a:r>
              <a:rPr lang="es-ES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ROMÁN MUÑOZ CALVA 	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DE CONTABILIDAD GUBERNAMENTAL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 HACENDARIA.</a:t>
            </a:r>
          </a:p>
          <a:p>
            <a:endParaRPr lang="es-ES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GILBERTO RODRÍGUEZ LUÉVANO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DEPARTAMENTO DE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HACENDARIA.</a:t>
            </a:r>
          </a:p>
          <a:p>
            <a:endParaRPr lang="es-ES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ALFREDO AGUILAR TORRES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DEPARTAMENTO DE  POLÍTICA FISCAL.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EDGAR GIOVANI RAMÍREZ HUERTA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JEFE DE OFICINA DE COORDINACIÓN HACENDARIA.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C.P. JHOSEP ALBA CHAVEZ 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COORDINACIÓN HACENDARIA. </a:t>
            </a:r>
          </a:p>
          <a:p>
            <a:endParaRPr lang="es-ES" b="1" dirty="0">
              <a:solidFill>
                <a:srgbClr val="5E3073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DIANA LAURA CORONA HERNÁNDEZ 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COORDINACIÓN HACENDARIA. </a:t>
            </a:r>
          </a:p>
          <a:p>
            <a:endParaRPr lang="es-ES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LIC. ANA KAREN CORTES PEREZ  </a:t>
            </a:r>
          </a:p>
          <a:p>
            <a:r>
              <a:rPr lang="es-ES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ANALISTA DE COORDINACIÓN HACENDARIA. </a:t>
            </a:r>
            <a:endParaRPr lang="es-MX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A029AC-C925-4506-B10B-8E37B9C9F952}"/>
              </a:ext>
            </a:extLst>
          </p:cNvPr>
          <p:cNvSpPr txBox="1"/>
          <p:nvPr/>
        </p:nvSpPr>
        <p:spPr>
          <a:xfrm>
            <a:off x="6944505" y="4218326"/>
            <a:ext cx="5214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E30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CORREO INSTITUCIONAL:</a:t>
            </a:r>
          </a:p>
          <a:p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coodinacion.hacendaria@finanzastlax.gob.mx</a:t>
            </a:r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>
                <a:solidFill>
                  <a:srgbClr val="5E30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TELEFONO:</a:t>
            </a:r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b="1" dirty="0">
              <a:solidFill>
                <a:srgbClr val="5E30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solidFill>
                  <a:srgbClr val="5E30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 46 5 29 60;   EXT 1312 Y 1315</a:t>
            </a:r>
          </a:p>
        </p:txBody>
      </p:sp>
    </p:spTree>
    <p:extLst>
      <p:ext uri="{BB962C8B-B14F-4D97-AF65-F5344CB8AC3E}">
        <p14:creationId xmlns:p14="http://schemas.microsoft.com/office/powerpoint/2010/main" val="255737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D78849A-A2AD-45C2-BF90-E8694E886C58}"/>
              </a:ext>
            </a:extLst>
          </p:cNvPr>
          <p:cNvSpPr txBox="1"/>
          <p:nvPr/>
        </p:nvSpPr>
        <p:spPr>
          <a:xfrm>
            <a:off x="3049657" y="3951957"/>
            <a:ext cx="6092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7200" b="1" dirty="0">
                <a:solidFill>
                  <a:srgbClr val="5E3073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 GRACIAS </a:t>
            </a:r>
            <a:endParaRPr lang="es-MX" sz="7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01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4DD22BE-906A-46B4-BDBE-CD0BAABBDAC4}"/>
              </a:ext>
            </a:extLst>
          </p:cNvPr>
          <p:cNvSpPr txBox="1"/>
          <p:nvPr/>
        </p:nvSpPr>
        <p:spPr>
          <a:xfrm>
            <a:off x="3064566" y="11926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INGRESOS FEDERALES SHCP   </a:t>
            </a:r>
            <a:endParaRPr lang="es-MX" sz="2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BA9FF8D-A111-C189-4F2B-3E338197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48" y="2377441"/>
            <a:ext cx="7912607" cy="4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72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7298F3-E6F3-602B-EDA1-11647F0B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64" y="2036064"/>
            <a:ext cx="9948672" cy="585216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E34FBC9-D43A-B93A-B5F5-D4C206689730}"/>
              </a:ext>
            </a:extLst>
          </p:cNvPr>
          <p:cNvSpPr txBox="1"/>
          <p:nvPr/>
        </p:nvSpPr>
        <p:spPr>
          <a:xfrm>
            <a:off x="2109216" y="865632"/>
            <a:ext cx="7839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PARTICIPACIONES FEDERALES REFERENCIADAS A LA RFP ENE –MAR 2025   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48850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63CB5-5CFF-50A2-4991-1F088EA4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98FB8-BC0E-2550-AA9E-ED2FAEBDE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1463118"/>
            <a:ext cx="7107936" cy="73395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6324FB3-5A17-3806-320D-1D221DC43446}"/>
              </a:ext>
            </a:extLst>
          </p:cNvPr>
          <p:cNvSpPr txBox="1"/>
          <p:nvPr/>
        </p:nvSpPr>
        <p:spPr>
          <a:xfrm>
            <a:off x="3048000" y="81678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solidFill>
                  <a:srgbClr val="5E30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PARTICIPACIONES FEDERALES REFERENCIADAS A LA RFP ENE –MAR 2025   </a:t>
            </a:r>
            <a:endParaRPr lang="es-MX" sz="1800" dirty="0"/>
          </a:p>
        </p:txBody>
      </p:sp>
    </p:spTree>
    <p:extLst>
      <p:ext uri="{BB962C8B-B14F-4D97-AF65-F5344CB8AC3E}">
        <p14:creationId xmlns:p14="http://schemas.microsoft.com/office/powerpoint/2010/main" val="22915505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8523</TotalTime>
  <Words>1667</Words>
  <Application>Microsoft Office PowerPoint</Application>
  <PresentationFormat>Personalizado</PresentationFormat>
  <Paragraphs>641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gilberto rodriguez</cp:lastModifiedBy>
  <cp:revision>217</cp:revision>
  <cp:lastPrinted>2025-04-16T23:42:16Z</cp:lastPrinted>
  <dcterms:created xsi:type="dcterms:W3CDTF">2022-11-18T17:17:07Z</dcterms:created>
  <dcterms:modified xsi:type="dcterms:W3CDTF">2025-04-23T16:16:33Z</dcterms:modified>
</cp:coreProperties>
</file>